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73" d="100"/>
          <a:sy n="73" d="100"/>
        </p:scale>
        <p:origin x="-42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2755844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105938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303946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197782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230714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1083847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123900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112068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1526874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3788734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8F46862F-7FAF-FD4C-806A-BA22159B7FE2}" type="datetimeFigureOut">
              <a:rPr lang="es-ES" smtClean="0"/>
              <a:pPr/>
              <a:t>11/04/2016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251095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6862F-7FAF-FD4C-806A-BA22159B7FE2}" type="datetimeFigureOut">
              <a:rPr lang="es-ES" smtClean="0"/>
              <a:pPr/>
              <a:t>11/04/2016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E1C05-2711-B64B-93BB-2E54D2B9DD1F}" type="slidenum">
              <a:rPr lang="es-ES" smtClean="0"/>
              <a:pPr/>
              <a:t>‹Nº›</a:t>
            </a:fld>
            <a:endParaRPr lang="es-ES"/>
          </a:p>
        </p:txBody>
      </p:sp>
    </p:spTree>
    <p:extLst>
      <p:ext uri="{BB962C8B-B14F-4D97-AF65-F5344CB8AC3E}">
        <p14:creationId xmlns:p14="http://schemas.microsoft.com/office/powerpoint/2010/main" xmlns="" val="1282151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275336"/>
            <a:ext cx="7772400" cy="1470025"/>
          </a:xfrm>
        </p:spPr>
        <p:txBody>
          <a:bodyPr>
            <a:normAutofit fontScale="90000"/>
          </a:bodyPr>
          <a:lstStyle/>
          <a:p>
            <a:r>
              <a:rPr lang="en-GB" dirty="0"/>
              <a:t>Old and New Plants from the Americas to Europe: Potatoes, Corn and the Genetics of Double Hybrid Corn (1800-1940)</a:t>
            </a:r>
            <a:br>
              <a:rPr lang="en-GB" dirty="0"/>
            </a:br>
            <a:endParaRPr lang="es-ES" dirty="0"/>
          </a:p>
        </p:txBody>
      </p:sp>
      <p:sp>
        <p:nvSpPr>
          <p:cNvPr id="3" name="Subtítulo 2"/>
          <p:cNvSpPr>
            <a:spLocks noGrp="1"/>
          </p:cNvSpPr>
          <p:nvPr>
            <p:ph type="subTitle" idx="1"/>
          </p:nvPr>
        </p:nvSpPr>
        <p:spPr>
          <a:xfrm>
            <a:off x="1359025" y="3483229"/>
            <a:ext cx="6700519" cy="1950252"/>
          </a:xfrm>
        </p:spPr>
        <p:txBody>
          <a:bodyPr>
            <a:normAutofit fontScale="77500" lnSpcReduction="20000"/>
          </a:bodyPr>
          <a:lstStyle/>
          <a:p>
            <a:r>
              <a:rPr lang="es-ES" sz="3400" dirty="0" smtClean="0"/>
              <a:t>31/03/2016 </a:t>
            </a:r>
            <a:r>
              <a:rPr lang="es-ES" sz="3400" dirty="0" err="1" smtClean="0"/>
              <a:t>European</a:t>
            </a:r>
            <a:r>
              <a:rPr lang="es-ES" sz="3400" dirty="0" smtClean="0"/>
              <a:t> Social </a:t>
            </a:r>
            <a:r>
              <a:rPr lang="es-ES" sz="3400" dirty="0" err="1" smtClean="0"/>
              <a:t>Science</a:t>
            </a:r>
            <a:r>
              <a:rPr lang="es-ES" sz="3400" dirty="0"/>
              <a:t> </a:t>
            </a:r>
            <a:r>
              <a:rPr lang="es-ES" sz="3400" dirty="0" err="1" smtClean="0"/>
              <a:t>History</a:t>
            </a:r>
            <a:r>
              <a:rPr lang="es-ES" sz="3400" dirty="0" smtClean="0"/>
              <a:t> </a:t>
            </a:r>
            <a:r>
              <a:rPr lang="es-ES" sz="3400" dirty="0" err="1" smtClean="0"/>
              <a:t>Conference</a:t>
            </a:r>
            <a:r>
              <a:rPr lang="es-ES" sz="3400" dirty="0" smtClean="0"/>
              <a:t> – Val</a:t>
            </a:r>
            <a:r>
              <a:rPr lang="es-ES" sz="3400" dirty="0"/>
              <a:t>e</a:t>
            </a:r>
            <a:r>
              <a:rPr lang="es-ES" sz="3400" dirty="0" smtClean="0"/>
              <a:t>ncia (</a:t>
            </a:r>
            <a:r>
              <a:rPr lang="es-ES" sz="3400" dirty="0" err="1" smtClean="0"/>
              <a:t>Spain</a:t>
            </a:r>
            <a:r>
              <a:rPr lang="es-ES" sz="3400" dirty="0" smtClean="0"/>
              <a:t>)</a:t>
            </a:r>
          </a:p>
          <a:p>
            <a:endParaRPr lang="es-ES" dirty="0" smtClean="0"/>
          </a:p>
          <a:p>
            <a:r>
              <a:rPr lang="es-ES" sz="2700" dirty="0" smtClean="0">
                <a:solidFill>
                  <a:srgbClr val="FF0000"/>
                </a:solidFill>
              </a:rPr>
              <a:t>Bruno Esperante, Beatriz Corbacho, Miguel Cabo and </a:t>
            </a:r>
            <a:r>
              <a:rPr lang="es-ES" sz="2700" dirty="0" err="1" smtClean="0">
                <a:solidFill>
                  <a:srgbClr val="FF0000"/>
                </a:solidFill>
              </a:rPr>
              <a:t>Lourenzo</a:t>
            </a:r>
            <a:r>
              <a:rPr lang="es-ES" sz="2700" dirty="0" smtClean="0">
                <a:solidFill>
                  <a:srgbClr val="FF0000"/>
                </a:solidFill>
              </a:rPr>
              <a:t> Fernández. </a:t>
            </a:r>
            <a:r>
              <a:rPr lang="es-ES" sz="2700" dirty="0" err="1" smtClean="0">
                <a:solidFill>
                  <a:srgbClr val="FF0000"/>
                </a:solidFill>
              </a:rPr>
              <a:t>Histagra</a:t>
            </a:r>
            <a:r>
              <a:rPr lang="es-ES" sz="2700" dirty="0" smtClean="0">
                <a:solidFill>
                  <a:srgbClr val="FF0000"/>
                </a:solidFill>
              </a:rPr>
              <a:t> – </a:t>
            </a:r>
            <a:r>
              <a:rPr lang="es-ES" sz="2700" dirty="0" err="1" smtClean="0">
                <a:solidFill>
                  <a:srgbClr val="FF0000"/>
                </a:solidFill>
              </a:rPr>
              <a:t>University</a:t>
            </a:r>
            <a:r>
              <a:rPr lang="es-ES" sz="2700" dirty="0" smtClean="0">
                <a:solidFill>
                  <a:srgbClr val="FF0000"/>
                </a:solidFill>
              </a:rPr>
              <a:t> of Santiago de Compostela</a:t>
            </a:r>
            <a:endParaRPr lang="es-ES" sz="2700" dirty="0">
              <a:solidFill>
                <a:srgbClr val="FF0000"/>
              </a:solidFill>
            </a:endParaRPr>
          </a:p>
        </p:txBody>
      </p:sp>
      <p:pic>
        <p:nvPicPr>
          <p:cNvPr id="4" name="Imagen 3" descr="logo_ux.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94648" y="5659828"/>
            <a:ext cx="1849352" cy="1198172"/>
          </a:xfrm>
          <a:prstGeom prst="rect">
            <a:avLst/>
          </a:prstGeom>
        </p:spPr>
      </p:pic>
      <p:pic>
        <p:nvPicPr>
          <p:cNvPr id="5" name="Imagen 4" descr="logohistagra.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36216" y="5659828"/>
            <a:ext cx="1758432" cy="1103416"/>
          </a:xfrm>
          <a:prstGeom prst="rect">
            <a:avLst/>
          </a:prstGeom>
        </p:spPr>
      </p:pic>
    </p:spTree>
    <p:extLst>
      <p:ext uri="{BB962C8B-B14F-4D97-AF65-F5344CB8AC3E}">
        <p14:creationId xmlns:p14="http://schemas.microsoft.com/office/powerpoint/2010/main" xmlns="" val="3312845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364670"/>
            <a:ext cx="8229600" cy="5960471"/>
          </a:xfrm>
        </p:spPr>
        <p:txBody>
          <a:bodyPr>
            <a:normAutofit lnSpcReduction="10000"/>
          </a:bodyPr>
          <a:lstStyle/>
          <a:p>
            <a:pPr marL="0" indent="0" algn="ctr">
              <a:buNone/>
            </a:pPr>
            <a:r>
              <a:rPr lang="es-ES" sz="2400" dirty="0" smtClean="0"/>
              <a:t>Epilogue </a:t>
            </a:r>
            <a:r>
              <a:rPr lang="es-ES" sz="2400" dirty="0" err="1" smtClean="0"/>
              <a:t>Spanish</a:t>
            </a:r>
            <a:r>
              <a:rPr lang="es-ES" sz="2400" dirty="0" smtClean="0"/>
              <a:t> Civil </a:t>
            </a:r>
            <a:r>
              <a:rPr lang="es-ES" sz="2400" dirty="0" err="1" smtClean="0"/>
              <a:t>War</a:t>
            </a:r>
            <a:r>
              <a:rPr lang="es-ES" sz="2400" dirty="0" smtClean="0"/>
              <a:t> 1936-1939</a:t>
            </a:r>
          </a:p>
          <a:p>
            <a:pPr marL="0" indent="0">
              <a:buNone/>
            </a:pPr>
            <a:endParaRPr lang="en-GB" sz="2400" dirty="0" smtClean="0"/>
          </a:p>
          <a:p>
            <a:pPr marL="0" indent="0">
              <a:buNone/>
            </a:pPr>
            <a:r>
              <a:rPr lang="en-GB" sz="2400" dirty="0" smtClean="0"/>
              <a:t>Cruz </a:t>
            </a:r>
            <a:r>
              <a:rPr lang="en-GB" sz="2400" dirty="0" err="1"/>
              <a:t>Gallástegui</a:t>
            </a:r>
            <a:r>
              <a:rPr lang="en-GB" sz="2400" dirty="0"/>
              <a:t> was targeted by the repressive mechanism of the regime but managed to disassociate his work from any political agenda or affinity with the Republic</a:t>
            </a:r>
            <a:r>
              <a:rPr lang="en-GB" sz="2400" dirty="0" smtClean="0"/>
              <a:t>.</a:t>
            </a:r>
          </a:p>
          <a:p>
            <a:pPr marL="0" indent="0">
              <a:buNone/>
            </a:pPr>
            <a:endParaRPr lang="en-GB" sz="2400" dirty="0" smtClean="0"/>
          </a:p>
          <a:p>
            <a:pPr marL="0" indent="0">
              <a:buNone/>
            </a:pPr>
            <a:r>
              <a:rPr lang="en-GB" sz="2400" dirty="0"/>
              <a:t>The </a:t>
            </a:r>
            <a:r>
              <a:rPr lang="en-GB" sz="2400" b="1" dirty="0"/>
              <a:t>Biological Mission was absorbed by the CSIC </a:t>
            </a:r>
            <a:r>
              <a:rPr lang="en-GB" sz="2400" dirty="0"/>
              <a:t>(Centro Superior de </a:t>
            </a:r>
            <a:r>
              <a:rPr lang="en-GB" sz="2400" dirty="0" err="1"/>
              <a:t>Investigaciones</a:t>
            </a:r>
            <a:r>
              <a:rPr lang="en-GB" sz="2400" dirty="0"/>
              <a:t> </a:t>
            </a:r>
            <a:r>
              <a:rPr lang="en-GB" sz="2400" dirty="0" err="1"/>
              <a:t>Científicas</a:t>
            </a:r>
            <a:r>
              <a:rPr lang="en-GB" sz="2400" dirty="0"/>
              <a:t>), and languished due to serious financial shortcomings throughout the 1940s.</a:t>
            </a:r>
          </a:p>
          <a:p>
            <a:pPr marL="0" indent="0">
              <a:buNone/>
            </a:pPr>
            <a:endParaRPr lang="en-GB" sz="2400" dirty="0"/>
          </a:p>
          <a:p>
            <a:pPr marL="0" indent="0">
              <a:buNone/>
            </a:pPr>
            <a:r>
              <a:rPr lang="en-GB" sz="2400" dirty="0"/>
              <a:t>The </a:t>
            </a:r>
            <a:r>
              <a:rPr lang="en-GB" sz="2400" b="1" dirty="0"/>
              <a:t>Seed Producers Trade Union was quickly destroyed </a:t>
            </a:r>
            <a:r>
              <a:rPr lang="en-GB" sz="2400" dirty="0"/>
              <a:t>by the new </a:t>
            </a:r>
            <a:r>
              <a:rPr lang="en-GB" sz="2400" dirty="0" err="1"/>
              <a:t>Falangist</a:t>
            </a:r>
            <a:r>
              <a:rPr lang="en-GB" sz="2400" dirty="0"/>
              <a:t> trade union organizations. </a:t>
            </a:r>
            <a:endParaRPr lang="en-GB" sz="2400" dirty="0" smtClean="0"/>
          </a:p>
          <a:p>
            <a:pPr marL="0" indent="0">
              <a:buNone/>
            </a:pPr>
            <a:endParaRPr lang="en-GB" sz="2400" dirty="0"/>
          </a:p>
          <a:p>
            <a:pPr marL="0" indent="0">
              <a:buNone/>
            </a:pPr>
            <a:r>
              <a:rPr lang="en-GB" sz="2400" dirty="0"/>
              <a:t>Agricultural objectives during the Franco era were different from those that enabled the main changes and innovations in American crops that we have examined here.</a:t>
            </a:r>
            <a:endParaRPr lang="es-ES" sz="2400" dirty="0"/>
          </a:p>
        </p:txBody>
      </p:sp>
    </p:spTree>
    <p:extLst>
      <p:ext uri="{BB962C8B-B14F-4D97-AF65-F5344CB8AC3E}">
        <p14:creationId xmlns:p14="http://schemas.microsoft.com/office/powerpoint/2010/main" xmlns="" val="4671863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3432538" y="586531"/>
            <a:ext cx="3118201" cy="646331"/>
          </a:xfrm>
          <a:prstGeom prst="rect">
            <a:avLst/>
          </a:prstGeom>
          <a:noFill/>
        </p:spPr>
        <p:txBody>
          <a:bodyPr wrap="square" rtlCol="0">
            <a:spAutoFit/>
          </a:bodyPr>
          <a:lstStyle/>
          <a:p>
            <a:r>
              <a:rPr lang="es-ES" sz="3600" dirty="0" err="1" smtClean="0"/>
              <a:t>Thank</a:t>
            </a:r>
            <a:r>
              <a:rPr lang="es-ES" sz="3600" dirty="0" smtClean="0"/>
              <a:t> </a:t>
            </a:r>
            <a:r>
              <a:rPr lang="es-ES" sz="3600" dirty="0" err="1" smtClean="0"/>
              <a:t>you</a:t>
            </a:r>
            <a:r>
              <a:rPr lang="es-ES" sz="3600" dirty="0" smtClean="0"/>
              <a:t>!</a:t>
            </a:r>
            <a:endParaRPr lang="es-ES" sz="3600" dirty="0"/>
          </a:p>
        </p:txBody>
      </p:sp>
      <p:pic>
        <p:nvPicPr>
          <p:cNvPr id="7" name="Marcador de contenido 6" descr="105633766531b505f8d073.jpg"/>
          <p:cNvPicPr>
            <a:picLocks noGrp="1" noChangeAspect="1"/>
          </p:cNvPicPr>
          <p:nvPr>
            <p:ph idx="1"/>
          </p:nvPr>
        </p:nvPicPr>
        <p:blipFill>
          <a:blip r:embed="rId2">
            <a:extLst>
              <a:ext uri="{28A0092B-C50C-407E-A947-70E740481C1C}">
                <a14:useLocalDpi xmlns:a14="http://schemas.microsoft.com/office/drawing/2010/main" xmlns="" val="0"/>
              </a:ext>
            </a:extLst>
          </a:blip>
          <a:srcRect l="-10550" r="-10550"/>
          <a:stretch>
            <a:fillRect/>
          </a:stretch>
        </p:blipFill>
        <p:spPr/>
      </p:pic>
    </p:spTree>
    <p:extLst>
      <p:ext uri="{BB962C8B-B14F-4D97-AF65-F5344CB8AC3E}">
        <p14:creationId xmlns:p14="http://schemas.microsoft.com/office/powerpoint/2010/main" xmlns="" val="248489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rcRect l="-28037" r="-28037"/>
          <a:stretch>
            <a:fillRect/>
          </a:stretch>
        </p:blipFill>
        <p:spPr>
          <a:xfrm>
            <a:off x="-1555351" y="1018247"/>
            <a:ext cx="9214951" cy="5067972"/>
          </a:xfrm>
        </p:spPr>
      </p:pic>
      <p:sp>
        <p:nvSpPr>
          <p:cNvPr id="6" name="CuadroTexto 5"/>
          <p:cNvSpPr txBox="1"/>
          <p:nvPr/>
        </p:nvSpPr>
        <p:spPr>
          <a:xfrm>
            <a:off x="6349563" y="301482"/>
            <a:ext cx="2774785" cy="6463309"/>
          </a:xfrm>
          <a:prstGeom prst="rect">
            <a:avLst/>
          </a:prstGeom>
          <a:noFill/>
        </p:spPr>
        <p:txBody>
          <a:bodyPr wrap="square" rtlCol="0">
            <a:spAutoFit/>
          </a:bodyPr>
          <a:lstStyle/>
          <a:p>
            <a:r>
              <a:rPr lang="en-GB" sz="2100" dirty="0" smtClean="0"/>
              <a:t>Galicia is in the north-west of Spain</a:t>
            </a:r>
          </a:p>
          <a:p>
            <a:endParaRPr lang="en-GB" sz="2100" dirty="0" smtClean="0"/>
          </a:p>
          <a:p>
            <a:r>
              <a:rPr lang="en-GB" sz="2100" dirty="0" smtClean="0"/>
              <a:t>It is a historical region</a:t>
            </a:r>
          </a:p>
          <a:p>
            <a:endParaRPr lang="en-GB" sz="2100" dirty="0" smtClean="0"/>
          </a:p>
          <a:p>
            <a:r>
              <a:rPr lang="en-GB" sz="2100" dirty="0" smtClean="0"/>
              <a:t>Different weather, more colder and raining than the rest of peninsula</a:t>
            </a:r>
          </a:p>
          <a:p>
            <a:endParaRPr lang="en-GB" sz="2100" dirty="0"/>
          </a:p>
          <a:p>
            <a:r>
              <a:rPr lang="en-GB" sz="2100" dirty="0"/>
              <a:t>H</a:t>
            </a:r>
            <a:r>
              <a:rPr lang="en-GB" sz="2100" dirty="0" smtClean="0"/>
              <a:t>egemonic </a:t>
            </a:r>
            <a:r>
              <a:rPr lang="en-GB" sz="2100" dirty="0"/>
              <a:t>social class are historically small </a:t>
            </a:r>
            <a:r>
              <a:rPr lang="en-GB" sz="2100" dirty="0" smtClean="0"/>
              <a:t>holders</a:t>
            </a:r>
          </a:p>
          <a:p>
            <a:endParaRPr lang="en-GB" sz="2100" dirty="0"/>
          </a:p>
          <a:p>
            <a:r>
              <a:rPr lang="en-GB" sz="2100" dirty="0" smtClean="0"/>
              <a:t>Maize is the most common corn instead wheat since late </a:t>
            </a:r>
            <a:r>
              <a:rPr lang="en-GB" sz="2100" dirty="0" err="1" smtClean="0"/>
              <a:t>XVIIth</a:t>
            </a:r>
            <a:r>
              <a:rPr lang="en-GB" sz="2100" dirty="0" smtClean="0"/>
              <a:t> century</a:t>
            </a:r>
            <a:endParaRPr lang="en-GB" dirty="0" smtClean="0"/>
          </a:p>
          <a:p>
            <a:endParaRPr lang="en-GB" dirty="0" smtClean="0"/>
          </a:p>
          <a:p>
            <a:endParaRPr lang="en-GB" dirty="0"/>
          </a:p>
        </p:txBody>
      </p:sp>
    </p:spTree>
    <p:extLst>
      <p:ext uri="{BB962C8B-B14F-4D97-AF65-F5344CB8AC3E}">
        <p14:creationId xmlns:p14="http://schemas.microsoft.com/office/powerpoint/2010/main" xmlns="" val="95653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14970"/>
            <a:ext cx="8229600" cy="6174243"/>
          </a:xfrm>
        </p:spPr>
        <p:txBody>
          <a:bodyPr>
            <a:normAutofit lnSpcReduction="10000"/>
          </a:bodyPr>
          <a:lstStyle/>
          <a:p>
            <a:pPr marL="0" indent="0">
              <a:buNone/>
            </a:pPr>
            <a:r>
              <a:rPr lang="en-GB" sz="2400" dirty="0"/>
              <a:t>Maize took only 30 years to become the most important corn in Galicia in the late seventeenth century</a:t>
            </a:r>
            <a:r>
              <a:rPr lang="en-GB" sz="2400" dirty="0" smtClean="0"/>
              <a:t>.</a:t>
            </a:r>
          </a:p>
          <a:p>
            <a:pPr marL="0" indent="0">
              <a:buNone/>
            </a:pPr>
            <a:endParaRPr lang="en-GB" sz="2400" dirty="0"/>
          </a:p>
          <a:p>
            <a:pPr marL="0" indent="0">
              <a:buNone/>
            </a:pPr>
            <a:r>
              <a:rPr lang="en-GB" sz="2400" dirty="0" smtClean="0"/>
              <a:t>	Some structural effects was for example:</a:t>
            </a:r>
          </a:p>
          <a:p>
            <a:pPr marL="0" indent="0">
              <a:buNone/>
            </a:pPr>
            <a:endParaRPr lang="en-GB" sz="2400" dirty="0" smtClean="0"/>
          </a:p>
          <a:p>
            <a:r>
              <a:rPr lang="en-GB" sz="2400" b="1" dirty="0" smtClean="0"/>
              <a:t>Increase </a:t>
            </a:r>
            <a:r>
              <a:rPr lang="en-GB" sz="2400" b="1" dirty="0"/>
              <a:t>in population </a:t>
            </a:r>
            <a:r>
              <a:rPr lang="en-GB" sz="2400" dirty="0"/>
              <a:t>that subsequently accentuated hereditary land division and exacerbated </a:t>
            </a:r>
            <a:r>
              <a:rPr lang="en-GB" sz="2400" i="1" dirty="0" err="1"/>
              <a:t>minifundismo</a:t>
            </a:r>
            <a:r>
              <a:rPr lang="en-GB" sz="2400" dirty="0"/>
              <a:t>: the </a:t>
            </a:r>
            <a:r>
              <a:rPr lang="en-GB" sz="2400" b="1" dirty="0"/>
              <a:t>micro-</a:t>
            </a:r>
            <a:r>
              <a:rPr lang="en-GB" sz="2400" b="1" dirty="0" err="1"/>
              <a:t>parcellation</a:t>
            </a:r>
            <a:r>
              <a:rPr lang="en-GB" sz="2400" b="1" dirty="0"/>
              <a:t> of lands </a:t>
            </a:r>
            <a:r>
              <a:rPr lang="en-GB" sz="2400" dirty="0"/>
              <a:t>that would later be so criticised</a:t>
            </a:r>
            <a:r>
              <a:rPr lang="en-GB" sz="2400" dirty="0" smtClean="0"/>
              <a:t>.</a:t>
            </a:r>
          </a:p>
          <a:p>
            <a:endParaRPr lang="en-GB" sz="2400" dirty="0" smtClean="0"/>
          </a:p>
          <a:p>
            <a:r>
              <a:rPr lang="en-GB" sz="2400" dirty="0"/>
              <a:t>The </a:t>
            </a:r>
            <a:r>
              <a:rPr lang="en-GB" sz="2400" b="1" dirty="0"/>
              <a:t>population also shifted from the interior toward the coast </a:t>
            </a:r>
            <a:r>
              <a:rPr lang="en-GB" sz="2400" dirty="0"/>
              <a:t>and has remained so to the present day, </a:t>
            </a:r>
            <a:r>
              <a:rPr lang="en-GB" sz="2400" dirty="0" smtClean="0"/>
              <a:t>precisely </a:t>
            </a:r>
            <a:r>
              <a:rPr lang="en-GB" sz="2400" dirty="0"/>
              <a:t>in according to the better </a:t>
            </a:r>
            <a:r>
              <a:rPr lang="en-GB" sz="2400" dirty="0" smtClean="0"/>
              <a:t>productivity </a:t>
            </a:r>
            <a:r>
              <a:rPr lang="en-GB" sz="2400" dirty="0"/>
              <a:t>of </a:t>
            </a:r>
            <a:r>
              <a:rPr lang="en-GB" sz="2400" dirty="0" smtClean="0"/>
              <a:t>maize </a:t>
            </a:r>
            <a:r>
              <a:rPr lang="en-GB" sz="2400" dirty="0"/>
              <a:t>in coast</a:t>
            </a:r>
            <a:r>
              <a:rPr lang="en-GB" sz="2400" dirty="0" smtClean="0"/>
              <a:t>.</a:t>
            </a:r>
          </a:p>
          <a:p>
            <a:endParaRPr lang="en-GB" sz="2400" dirty="0"/>
          </a:p>
          <a:p>
            <a:r>
              <a:rPr lang="en-GB" sz="2400" dirty="0"/>
              <a:t>The </a:t>
            </a:r>
            <a:r>
              <a:rPr lang="en-GB" sz="2400" b="1" dirty="0"/>
              <a:t>enormous production per hectare </a:t>
            </a:r>
            <a:r>
              <a:rPr lang="en-GB" sz="2400" dirty="0"/>
              <a:t>of this new crop with respect to other grains restructured the entire Galician </a:t>
            </a:r>
            <a:r>
              <a:rPr lang="en-GB" sz="2400" dirty="0" err="1"/>
              <a:t>agrosystem</a:t>
            </a:r>
            <a:r>
              <a:rPr lang="en-GB" sz="2400" dirty="0"/>
              <a:t>.</a:t>
            </a:r>
          </a:p>
          <a:p>
            <a:endParaRPr lang="en-GB" sz="2400" dirty="0"/>
          </a:p>
        </p:txBody>
      </p:sp>
    </p:spTree>
    <p:extLst>
      <p:ext uri="{BB962C8B-B14F-4D97-AF65-F5344CB8AC3E}">
        <p14:creationId xmlns:p14="http://schemas.microsoft.com/office/powerpoint/2010/main" xmlns="" val="4042322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364670"/>
            <a:ext cx="8229600" cy="6174244"/>
          </a:xfrm>
        </p:spPr>
        <p:txBody>
          <a:bodyPr>
            <a:normAutofit lnSpcReduction="10000"/>
          </a:bodyPr>
          <a:lstStyle/>
          <a:p>
            <a:pPr marL="0" indent="0" algn="just">
              <a:buNone/>
            </a:pPr>
            <a:r>
              <a:rPr lang="en-GB" sz="2400" dirty="0" smtClean="0"/>
              <a:t>In early nineteenth century a complex rotation system of European and American grains, including fodder and meadow crops, began to change the landscape and a </a:t>
            </a:r>
            <a:r>
              <a:rPr lang="en-GB" sz="2400" b="1" dirty="0" smtClean="0"/>
              <a:t>process of specialization of peasants economy in cattle farming. </a:t>
            </a:r>
          </a:p>
          <a:p>
            <a:pPr marL="0" indent="0" algn="just">
              <a:buNone/>
            </a:pPr>
            <a:endParaRPr lang="en-GB" sz="2400" dirty="0" smtClean="0"/>
          </a:p>
          <a:p>
            <a:pPr marL="0" indent="0" algn="just">
              <a:buNone/>
            </a:pPr>
            <a:r>
              <a:rPr lang="en-GB" sz="2400" dirty="0" smtClean="0"/>
              <a:t>So thus, </a:t>
            </a:r>
            <a:r>
              <a:rPr lang="en-GB" sz="2400" b="1" dirty="0" smtClean="0"/>
              <a:t>maize played an important role as cattle feed </a:t>
            </a:r>
            <a:r>
              <a:rPr lang="en-GB" sz="2400" dirty="0" smtClean="0"/>
              <a:t>in the development of the Galician agriculture and of course the economy of all peasants families.</a:t>
            </a:r>
          </a:p>
          <a:p>
            <a:pPr marL="0" indent="0" algn="just">
              <a:buNone/>
            </a:pPr>
            <a:endParaRPr lang="en-GB" sz="2400" dirty="0" smtClean="0"/>
          </a:p>
          <a:p>
            <a:pPr marL="0" indent="0" algn="just">
              <a:buNone/>
            </a:pPr>
            <a:r>
              <a:rPr lang="en-GB" sz="2400" dirty="0" smtClean="0"/>
              <a:t>However, the economy of small holders began to feel the effects of cheap agricultural imports of grains and frozen meat from the Americas.</a:t>
            </a:r>
          </a:p>
          <a:p>
            <a:pPr marL="0" indent="0" algn="just">
              <a:buNone/>
            </a:pPr>
            <a:r>
              <a:rPr lang="en-GB" sz="2400" dirty="0" smtClean="0"/>
              <a:t>The economy crisis in late nineteenth century did that </a:t>
            </a:r>
            <a:r>
              <a:rPr lang="en-GB" sz="2400" dirty="0"/>
              <a:t>E</a:t>
            </a:r>
            <a:r>
              <a:rPr lang="en-GB" sz="2400" dirty="0" smtClean="0"/>
              <a:t>uropean agriculture in general, including Galicia, was faced with the </a:t>
            </a:r>
            <a:r>
              <a:rPr lang="en-GB" sz="2400" b="1" dirty="0" smtClean="0"/>
              <a:t>need to intensify, specialise or reorient production towards new markets.</a:t>
            </a:r>
            <a:endParaRPr lang="en-GB" sz="2400" b="1" dirty="0"/>
          </a:p>
        </p:txBody>
      </p:sp>
    </p:spTree>
    <p:extLst>
      <p:ext uri="{BB962C8B-B14F-4D97-AF65-F5344CB8AC3E}">
        <p14:creationId xmlns:p14="http://schemas.microsoft.com/office/powerpoint/2010/main" xmlns="" val="1657940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389820"/>
            <a:ext cx="8229600" cy="6174243"/>
          </a:xfrm>
        </p:spPr>
        <p:txBody>
          <a:bodyPr>
            <a:normAutofit/>
          </a:bodyPr>
          <a:lstStyle/>
          <a:p>
            <a:pPr marL="0" indent="0">
              <a:buNone/>
            </a:pPr>
            <a:r>
              <a:rPr lang="en-GB" sz="2400" dirty="0"/>
              <a:t>Double hybrid maize, Cattle farming and new context with the application of science to agriculture 1888-1936.</a:t>
            </a:r>
          </a:p>
          <a:p>
            <a:pPr marL="0" indent="0">
              <a:buNone/>
            </a:pPr>
            <a:endParaRPr lang="en-GB" sz="2400" dirty="0"/>
          </a:p>
          <a:p>
            <a:pPr marL="0" indent="0">
              <a:buNone/>
            </a:pPr>
            <a:r>
              <a:rPr lang="en-GB" sz="2400" dirty="0"/>
              <a:t>Genetic improvements and agricultural intensification in the first third of the twentieth </a:t>
            </a:r>
            <a:r>
              <a:rPr lang="en-GB" sz="2400" dirty="0" smtClean="0"/>
              <a:t>century.</a:t>
            </a:r>
          </a:p>
          <a:p>
            <a:pPr marL="0" indent="0">
              <a:buNone/>
            </a:pPr>
            <a:endParaRPr lang="en-GB" sz="2400" dirty="0" smtClean="0"/>
          </a:p>
          <a:p>
            <a:pPr marL="0" indent="0">
              <a:buNone/>
            </a:pPr>
            <a:r>
              <a:rPr lang="en-GB" sz="2400" dirty="0" smtClean="0"/>
              <a:t>Opening of the two main research institutions in Galicia:</a:t>
            </a:r>
            <a:endParaRPr lang="en-GB" sz="2400" dirty="0"/>
          </a:p>
          <a:p>
            <a:pPr marL="0" indent="0">
              <a:buNone/>
            </a:pPr>
            <a:r>
              <a:rPr lang="en-GB" sz="2400" dirty="0" smtClean="0"/>
              <a:t>1888, </a:t>
            </a:r>
            <a:r>
              <a:rPr lang="en-GB" sz="2400" b="1" dirty="0" smtClean="0"/>
              <a:t>Farm School in A </a:t>
            </a:r>
            <a:r>
              <a:rPr lang="en-GB" sz="2400" b="1" dirty="0" err="1" smtClean="0"/>
              <a:t>Coruña</a:t>
            </a:r>
            <a:endParaRPr lang="en-GB" sz="2400" b="1" dirty="0" smtClean="0"/>
          </a:p>
          <a:p>
            <a:pPr marL="0" indent="0">
              <a:buNone/>
            </a:pPr>
            <a:r>
              <a:rPr lang="en-GB" sz="2400" dirty="0" smtClean="0"/>
              <a:t>1921, </a:t>
            </a:r>
            <a:r>
              <a:rPr lang="en-GB" sz="2400" b="1" dirty="0" smtClean="0"/>
              <a:t>Galician Biological Mission in Santiago de </a:t>
            </a:r>
            <a:r>
              <a:rPr lang="en-GB" sz="2400" b="1" dirty="0" err="1" smtClean="0"/>
              <a:t>Compostela</a:t>
            </a:r>
            <a:endParaRPr lang="en-GB" sz="2400" b="1" dirty="0"/>
          </a:p>
          <a:p>
            <a:pPr marL="0" indent="0">
              <a:buNone/>
            </a:pPr>
            <a:r>
              <a:rPr lang="en-GB" sz="2400" dirty="0"/>
              <a:t>Cruz </a:t>
            </a:r>
            <a:r>
              <a:rPr lang="en-GB" sz="2400" dirty="0" err="1"/>
              <a:t>Gallástegui</a:t>
            </a:r>
            <a:r>
              <a:rPr lang="en-GB" sz="2400" dirty="0"/>
              <a:t> Unamuno, who worked as geneticist to improve the performance of corn through hybridization began in this institution. With the fin-de-siècle crisis, new global agricultural product markets needed competitive edges that could only be achieved by applying scientific innovation to agriculture.</a:t>
            </a:r>
          </a:p>
        </p:txBody>
      </p:sp>
    </p:spTree>
    <p:extLst>
      <p:ext uri="{BB962C8B-B14F-4D97-AF65-F5344CB8AC3E}">
        <p14:creationId xmlns:p14="http://schemas.microsoft.com/office/powerpoint/2010/main" xmlns="" val="582596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rcRect l="-60235" r="-60235"/>
          <a:stretch>
            <a:fillRect/>
          </a:stretch>
        </p:blipFill>
        <p:spPr>
          <a:xfrm>
            <a:off x="-1868878" y="1733133"/>
            <a:ext cx="8229600" cy="4525963"/>
          </a:xfrm>
        </p:spPr>
      </p:pic>
      <p:sp>
        <p:nvSpPr>
          <p:cNvPr id="5" name="CuadroTexto 4"/>
          <p:cNvSpPr txBox="1"/>
          <p:nvPr/>
        </p:nvSpPr>
        <p:spPr>
          <a:xfrm>
            <a:off x="565803" y="163473"/>
            <a:ext cx="3545696" cy="1569660"/>
          </a:xfrm>
          <a:prstGeom prst="rect">
            <a:avLst/>
          </a:prstGeom>
          <a:noFill/>
        </p:spPr>
        <p:txBody>
          <a:bodyPr wrap="square" rtlCol="0">
            <a:spAutoFit/>
          </a:bodyPr>
          <a:lstStyle/>
          <a:p>
            <a:r>
              <a:rPr lang="es-ES" sz="2400" dirty="0" smtClean="0"/>
              <a:t>Cruz </a:t>
            </a:r>
            <a:r>
              <a:rPr lang="es-ES" sz="2400" dirty="0" err="1" smtClean="0"/>
              <a:t>Gallástegui</a:t>
            </a:r>
            <a:r>
              <a:rPr lang="es-ES" sz="2400" dirty="0" smtClean="0"/>
              <a:t> de Unamuno 1891-1960. Director of </a:t>
            </a:r>
            <a:r>
              <a:rPr lang="es-ES" sz="2400" dirty="0" err="1" smtClean="0"/>
              <a:t>Galician</a:t>
            </a:r>
            <a:r>
              <a:rPr lang="es-ES" sz="2400" dirty="0" smtClean="0"/>
              <a:t> </a:t>
            </a:r>
            <a:r>
              <a:rPr lang="es-ES" sz="2400" dirty="0" err="1" smtClean="0"/>
              <a:t>Biological</a:t>
            </a:r>
            <a:r>
              <a:rPr lang="es-ES" sz="2400" dirty="0" smtClean="0"/>
              <a:t> </a:t>
            </a:r>
            <a:r>
              <a:rPr lang="es-ES" sz="2400" dirty="0" err="1" smtClean="0"/>
              <a:t>Mission</a:t>
            </a:r>
            <a:r>
              <a:rPr lang="es-ES" sz="2400" dirty="0" smtClean="0"/>
              <a:t>. </a:t>
            </a:r>
            <a:endParaRPr lang="es-ES" sz="2400" dirty="0"/>
          </a:p>
        </p:txBody>
      </p:sp>
      <p:sp>
        <p:nvSpPr>
          <p:cNvPr id="2" name="CuadroTexto 1"/>
          <p:cNvSpPr txBox="1"/>
          <p:nvPr/>
        </p:nvSpPr>
        <p:spPr>
          <a:xfrm>
            <a:off x="4413261" y="117694"/>
            <a:ext cx="4438408" cy="6740306"/>
          </a:xfrm>
          <a:prstGeom prst="rect">
            <a:avLst/>
          </a:prstGeom>
          <a:noFill/>
        </p:spPr>
        <p:txBody>
          <a:bodyPr wrap="square" rtlCol="0">
            <a:spAutoFit/>
          </a:bodyPr>
          <a:lstStyle/>
          <a:p>
            <a:pPr algn="just"/>
            <a:r>
              <a:rPr lang="es-ES" sz="2400" dirty="0" err="1"/>
              <a:t>Gallástegui</a:t>
            </a:r>
            <a:r>
              <a:rPr lang="es-ES" sz="2400" dirty="0"/>
              <a:t> </a:t>
            </a:r>
            <a:r>
              <a:rPr lang="es-ES" sz="2400" dirty="0" err="1"/>
              <a:t>explained</a:t>
            </a:r>
            <a:r>
              <a:rPr lang="es-ES" sz="2400" dirty="0"/>
              <a:t> </a:t>
            </a:r>
            <a:r>
              <a:rPr lang="es-ES" sz="2400" dirty="0" err="1"/>
              <a:t>the</a:t>
            </a:r>
            <a:r>
              <a:rPr lang="es-ES" sz="2400" dirty="0"/>
              <a:t> </a:t>
            </a:r>
            <a:r>
              <a:rPr lang="es-ES" sz="2400" dirty="0" err="1"/>
              <a:t>need</a:t>
            </a:r>
            <a:r>
              <a:rPr lang="es-ES" sz="2400" dirty="0"/>
              <a:t> </a:t>
            </a:r>
            <a:r>
              <a:rPr lang="es-ES" sz="2400" dirty="0" err="1"/>
              <a:t>to</a:t>
            </a:r>
            <a:r>
              <a:rPr lang="es-ES" sz="2400" dirty="0"/>
              <a:t> </a:t>
            </a:r>
            <a:r>
              <a:rPr lang="es-ES" sz="2400" dirty="0" err="1"/>
              <a:t>increase</a:t>
            </a:r>
            <a:r>
              <a:rPr lang="es-ES" sz="2400" dirty="0"/>
              <a:t> </a:t>
            </a:r>
            <a:r>
              <a:rPr lang="es-ES" sz="2400" dirty="0" err="1"/>
              <a:t>corn</a:t>
            </a:r>
            <a:r>
              <a:rPr lang="es-ES" sz="2400" dirty="0"/>
              <a:t> </a:t>
            </a:r>
            <a:r>
              <a:rPr lang="es-ES" sz="2400" dirty="0" err="1"/>
              <a:t>production</a:t>
            </a:r>
            <a:r>
              <a:rPr lang="es-ES" sz="2400" dirty="0"/>
              <a:t>:</a:t>
            </a:r>
          </a:p>
          <a:p>
            <a:pPr algn="just"/>
            <a:endParaRPr lang="es-ES" sz="2400" dirty="0"/>
          </a:p>
          <a:p>
            <a:pPr algn="just"/>
            <a:r>
              <a:rPr lang="es-ES" sz="2400" dirty="0" err="1"/>
              <a:t>There</a:t>
            </a:r>
            <a:r>
              <a:rPr lang="es-ES" sz="2400" dirty="0"/>
              <a:t> are </a:t>
            </a:r>
            <a:r>
              <a:rPr lang="es-ES" sz="2400" dirty="0" err="1"/>
              <a:t>regions</a:t>
            </a:r>
            <a:r>
              <a:rPr lang="es-ES" sz="2400" dirty="0"/>
              <a:t> </a:t>
            </a:r>
            <a:r>
              <a:rPr lang="es-ES" sz="2400" dirty="0" err="1"/>
              <a:t>that</a:t>
            </a:r>
            <a:r>
              <a:rPr lang="es-ES" sz="2400" dirty="0"/>
              <a:t> </a:t>
            </a:r>
            <a:r>
              <a:rPr lang="es-ES" sz="2400" dirty="0" err="1"/>
              <a:t>overcome</a:t>
            </a:r>
            <a:r>
              <a:rPr lang="es-ES" sz="2400" dirty="0"/>
              <a:t> </a:t>
            </a:r>
            <a:r>
              <a:rPr lang="es-ES" sz="2400" dirty="0" err="1"/>
              <a:t>the</a:t>
            </a:r>
            <a:r>
              <a:rPr lang="es-ES" sz="2400" dirty="0"/>
              <a:t> </a:t>
            </a:r>
            <a:r>
              <a:rPr lang="es-ES" sz="2400" dirty="0" err="1"/>
              <a:t>backwardness</a:t>
            </a:r>
            <a:r>
              <a:rPr lang="es-ES" sz="2400" dirty="0"/>
              <a:t> of </a:t>
            </a:r>
            <a:r>
              <a:rPr lang="es-ES" sz="2400" dirty="0" err="1"/>
              <a:t>their</a:t>
            </a:r>
            <a:r>
              <a:rPr lang="es-ES" sz="2400" dirty="0"/>
              <a:t> </a:t>
            </a:r>
            <a:r>
              <a:rPr lang="es-ES" sz="2400" dirty="0" err="1"/>
              <a:t>agriculture</a:t>
            </a:r>
            <a:r>
              <a:rPr lang="es-ES" sz="2400" dirty="0"/>
              <a:t> </a:t>
            </a:r>
            <a:r>
              <a:rPr lang="es-ES" sz="2400" dirty="0" err="1"/>
              <a:t>with</a:t>
            </a:r>
            <a:r>
              <a:rPr lang="es-ES" sz="2400" dirty="0"/>
              <a:t> industrial </a:t>
            </a:r>
            <a:r>
              <a:rPr lang="es-ES" sz="2400" dirty="0" err="1"/>
              <a:t>advances</a:t>
            </a:r>
            <a:r>
              <a:rPr lang="es-ES" sz="2400" dirty="0"/>
              <a:t>, </a:t>
            </a:r>
            <a:r>
              <a:rPr lang="es-ES" sz="2400" dirty="0" err="1"/>
              <a:t>such</a:t>
            </a:r>
            <a:r>
              <a:rPr lang="es-ES" sz="2400" dirty="0"/>
              <a:t> as </a:t>
            </a:r>
            <a:r>
              <a:rPr lang="es-ES" sz="2400" dirty="0" err="1"/>
              <a:t>the</a:t>
            </a:r>
            <a:r>
              <a:rPr lang="es-ES" sz="2400" dirty="0"/>
              <a:t> </a:t>
            </a:r>
            <a:r>
              <a:rPr lang="es-ES" sz="2400" dirty="0" err="1"/>
              <a:t>Basque</a:t>
            </a:r>
            <a:r>
              <a:rPr lang="es-ES" sz="2400" dirty="0"/>
              <a:t> Country and </a:t>
            </a:r>
            <a:r>
              <a:rPr lang="es-ES" sz="2400" dirty="0" err="1"/>
              <a:t>Catalonia</a:t>
            </a:r>
            <a:r>
              <a:rPr lang="es-ES" sz="2400" dirty="0"/>
              <a:t>. </a:t>
            </a:r>
            <a:r>
              <a:rPr lang="es-ES" sz="2400" dirty="0" err="1"/>
              <a:t>Others</a:t>
            </a:r>
            <a:r>
              <a:rPr lang="es-ES" sz="2400" dirty="0"/>
              <a:t> </a:t>
            </a:r>
            <a:r>
              <a:rPr lang="es-ES" sz="2400" dirty="0" err="1"/>
              <a:t>overcome</a:t>
            </a:r>
            <a:r>
              <a:rPr lang="es-ES" sz="2400" dirty="0"/>
              <a:t> </a:t>
            </a:r>
            <a:r>
              <a:rPr lang="es-ES" sz="2400" dirty="0" err="1"/>
              <a:t>it</a:t>
            </a:r>
            <a:r>
              <a:rPr lang="es-ES" sz="2400" dirty="0"/>
              <a:t> </a:t>
            </a:r>
            <a:r>
              <a:rPr lang="es-ES" sz="2400" dirty="0" err="1"/>
              <a:t>by</a:t>
            </a:r>
            <a:r>
              <a:rPr lang="es-ES" sz="2400" dirty="0"/>
              <a:t> </a:t>
            </a:r>
            <a:r>
              <a:rPr lang="es-ES" sz="2400" dirty="0" err="1"/>
              <a:t>the</a:t>
            </a:r>
            <a:r>
              <a:rPr lang="es-ES" sz="2400" dirty="0"/>
              <a:t> </a:t>
            </a:r>
            <a:r>
              <a:rPr lang="es-ES" sz="2400" dirty="0" err="1"/>
              <a:t>vast</a:t>
            </a:r>
            <a:r>
              <a:rPr lang="es-ES" sz="2400" dirty="0"/>
              <a:t> </a:t>
            </a:r>
            <a:r>
              <a:rPr lang="es-ES" sz="2400" dirty="0" err="1"/>
              <a:t>extension</a:t>
            </a:r>
            <a:r>
              <a:rPr lang="es-ES" sz="2400" dirty="0"/>
              <a:t> of </a:t>
            </a:r>
            <a:r>
              <a:rPr lang="es-ES" sz="2400" dirty="0" err="1"/>
              <a:t>their</a:t>
            </a:r>
            <a:r>
              <a:rPr lang="es-ES" sz="2400" dirty="0"/>
              <a:t> </a:t>
            </a:r>
            <a:r>
              <a:rPr lang="es-ES" sz="2400" dirty="0" err="1"/>
              <a:t>land</a:t>
            </a:r>
            <a:r>
              <a:rPr lang="es-ES" sz="2400" dirty="0"/>
              <a:t>, as in </a:t>
            </a:r>
            <a:r>
              <a:rPr lang="es-ES" sz="2400" dirty="0" err="1"/>
              <a:t>the</a:t>
            </a:r>
            <a:r>
              <a:rPr lang="es-ES" sz="2400" dirty="0"/>
              <a:t> central </a:t>
            </a:r>
            <a:r>
              <a:rPr lang="es-ES" sz="2400" dirty="0" err="1"/>
              <a:t>plains</a:t>
            </a:r>
            <a:r>
              <a:rPr lang="es-ES" sz="2400" dirty="0"/>
              <a:t> and </a:t>
            </a:r>
            <a:r>
              <a:rPr lang="es-ES" sz="2400" dirty="0" err="1"/>
              <a:t>Andalusia</a:t>
            </a:r>
            <a:r>
              <a:rPr lang="es-ES" sz="2400" dirty="0"/>
              <a:t>. Galicia can do </a:t>
            </a:r>
            <a:r>
              <a:rPr lang="es-ES" sz="2400" dirty="0" err="1"/>
              <a:t>neither</a:t>
            </a:r>
            <a:r>
              <a:rPr lang="es-ES" sz="2400" dirty="0"/>
              <a:t> as </a:t>
            </a:r>
            <a:r>
              <a:rPr lang="es-ES" sz="2400" dirty="0" err="1"/>
              <a:t>it</a:t>
            </a:r>
            <a:r>
              <a:rPr lang="es-ES" sz="2400" dirty="0"/>
              <a:t> has no </a:t>
            </a:r>
            <a:r>
              <a:rPr lang="es-ES" sz="2400" dirty="0" err="1"/>
              <a:t>industry</a:t>
            </a:r>
            <a:r>
              <a:rPr lang="es-ES" sz="2400" dirty="0"/>
              <a:t> </a:t>
            </a:r>
            <a:r>
              <a:rPr lang="es-ES" sz="2400" dirty="0" err="1"/>
              <a:t>or</a:t>
            </a:r>
            <a:r>
              <a:rPr lang="es-ES" sz="2400" dirty="0"/>
              <a:t> </a:t>
            </a:r>
            <a:r>
              <a:rPr lang="es-ES" sz="2400" dirty="0" err="1"/>
              <a:t>equivalent</a:t>
            </a:r>
            <a:r>
              <a:rPr lang="es-ES" sz="2400" dirty="0"/>
              <a:t> </a:t>
            </a:r>
            <a:r>
              <a:rPr lang="es-ES" sz="2400" dirty="0" err="1"/>
              <a:t>surface</a:t>
            </a:r>
            <a:r>
              <a:rPr lang="es-ES" sz="2400" dirty="0"/>
              <a:t>, and </a:t>
            </a:r>
            <a:r>
              <a:rPr lang="es-ES" sz="2400" b="1" dirty="0" err="1"/>
              <a:t>with</a:t>
            </a:r>
            <a:r>
              <a:rPr lang="es-ES" sz="2400" b="1" dirty="0"/>
              <a:t> a </a:t>
            </a:r>
            <a:r>
              <a:rPr lang="es-ES" sz="2400" b="1" dirty="0" err="1"/>
              <a:t>growing</a:t>
            </a:r>
            <a:r>
              <a:rPr lang="es-ES" sz="2400" b="1" dirty="0"/>
              <a:t> </a:t>
            </a:r>
            <a:r>
              <a:rPr lang="es-ES" sz="2400" b="1" dirty="0" err="1"/>
              <a:t>population</a:t>
            </a:r>
            <a:r>
              <a:rPr lang="es-ES" sz="2400" b="1" dirty="0"/>
              <a:t> </a:t>
            </a:r>
            <a:r>
              <a:rPr lang="es-ES" sz="2400" b="1" dirty="0" err="1"/>
              <a:t>must</a:t>
            </a:r>
            <a:r>
              <a:rPr lang="es-ES" sz="2400" b="1" dirty="0"/>
              <a:t> </a:t>
            </a:r>
            <a:r>
              <a:rPr lang="es-ES" sz="2400" b="1" dirty="0" err="1"/>
              <a:t>intensify</a:t>
            </a:r>
            <a:r>
              <a:rPr lang="es-ES" sz="2400" b="1" dirty="0"/>
              <a:t> </a:t>
            </a:r>
            <a:r>
              <a:rPr lang="es-ES" sz="2400" b="1" dirty="0" err="1"/>
              <a:t>its</a:t>
            </a:r>
            <a:r>
              <a:rPr lang="es-ES" sz="2400" b="1" dirty="0"/>
              <a:t> </a:t>
            </a:r>
            <a:r>
              <a:rPr lang="es-ES" sz="2400" b="1" dirty="0" err="1"/>
              <a:t>agricultural</a:t>
            </a:r>
            <a:r>
              <a:rPr lang="es-ES" sz="2400" b="1" dirty="0"/>
              <a:t> and </a:t>
            </a:r>
            <a:r>
              <a:rPr lang="es-ES" sz="2400" b="1" dirty="0" err="1"/>
              <a:t>cattle</a:t>
            </a:r>
            <a:r>
              <a:rPr lang="es-ES" sz="2400" b="1" dirty="0"/>
              <a:t> </a:t>
            </a:r>
            <a:r>
              <a:rPr lang="es-ES" sz="2400" b="1" dirty="0" err="1"/>
              <a:t>crops</a:t>
            </a:r>
            <a:r>
              <a:rPr lang="es-ES" sz="2400" b="1" dirty="0"/>
              <a:t> </a:t>
            </a:r>
            <a:r>
              <a:rPr lang="es-ES" sz="2400" b="1" dirty="0" err="1"/>
              <a:t>to</a:t>
            </a:r>
            <a:r>
              <a:rPr lang="es-ES" sz="2400" b="1" dirty="0"/>
              <a:t> </a:t>
            </a:r>
            <a:r>
              <a:rPr lang="es-ES" sz="2400" b="1" dirty="0" err="1"/>
              <a:t>ensure</a:t>
            </a:r>
            <a:r>
              <a:rPr lang="es-ES" sz="2400" b="1" dirty="0"/>
              <a:t> </a:t>
            </a:r>
            <a:r>
              <a:rPr lang="es-ES" sz="2400" b="1" dirty="0" err="1"/>
              <a:t>that</a:t>
            </a:r>
            <a:r>
              <a:rPr lang="es-ES" sz="2400" b="1" dirty="0"/>
              <a:t> </a:t>
            </a:r>
            <a:r>
              <a:rPr lang="es-ES" sz="2400" b="1" dirty="0" err="1"/>
              <a:t>its</a:t>
            </a:r>
            <a:r>
              <a:rPr lang="es-ES" sz="2400" b="1" dirty="0"/>
              <a:t> </a:t>
            </a:r>
            <a:r>
              <a:rPr lang="es-ES" sz="2400" b="1" dirty="0" err="1"/>
              <a:t>economy</a:t>
            </a:r>
            <a:r>
              <a:rPr lang="es-ES" sz="2400" b="1" dirty="0"/>
              <a:t> </a:t>
            </a:r>
            <a:r>
              <a:rPr lang="es-ES" sz="2400" b="1" dirty="0" err="1"/>
              <a:t>keeps</a:t>
            </a:r>
            <a:r>
              <a:rPr lang="es-ES" sz="2400" b="1" dirty="0"/>
              <a:t> up </a:t>
            </a:r>
            <a:r>
              <a:rPr lang="es-ES" sz="2400" b="1" dirty="0" err="1"/>
              <a:t>with</a:t>
            </a:r>
            <a:r>
              <a:rPr lang="es-ES" sz="2400" b="1" dirty="0"/>
              <a:t> </a:t>
            </a:r>
            <a:r>
              <a:rPr lang="es-ES" sz="2400" b="1" dirty="0" err="1"/>
              <a:t>the</a:t>
            </a:r>
            <a:r>
              <a:rPr lang="es-ES" sz="2400" b="1" dirty="0"/>
              <a:t> times.</a:t>
            </a:r>
          </a:p>
        </p:txBody>
      </p:sp>
    </p:spTree>
    <p:extLst>
      <p:ext uri="{BB962C8B-B14F-4D97-AF65-F5344CB8AC3E}">
        <p14:creationId xmlns:p14="http://schemas.microsoft.com/office/powerpoint/2010/main" xmlns="" val="124684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238922"/>
            <a:ext cx="8229600" cy="6274842"/>
          </a:xfrm>
        </p:spPr>
        <p:txBody>
          <a:bodyPr>
            <a:normAutofit/>
          </a:bodyPr>
          <a:lstStyle/>
          <a:p>
            <a:pPr marL="0" indent="0" algn="ctr">
              <a:buNone/>
            </a:pPr>
            <a:r>
              <a:rPr lang="es-ES" sz="2400" dirty="0"/>
              <a:t>In </a:t>
            </a:r>
            <a:r>
              <a:rPr lang="es-ES" sz="2400" dirty="0" err="1"/>
              <a:t>the</a:t>
            </a:r>
            <a:r>
              <a:rPr lang="es-ES" sz="2400" dirty="0"/>
              <a:t> </a:t>
            </a:r>
            <a:r>
              <a:rPr lang="es-ES" sz="2400" dirty="0" err="1"/>
              <a:t>first</a:t>
            </a:r>
            <a:r>
              <a:rPr lang="es-ES" sz="2400" dirty="0"/>
              <a:t> </a:t>
            </a:r>
            <a:r>
              <a:rPr lang="es-ES" sz="2400" dirty="0" err="1"/>
              <a:t>stage</a:t>
            </a:r>
            <a:r>
              <a:rPr lang="es-ES" sz="2400" dirty="0"/>
              <a:t> of </a:t>
            </a:r>
            <a:r>
              <a:rPr lang="es-ES" sz="2400" dirty="0" err="1"/>
              <a:t>the</a:t>
            </a:r>
            <a:r>
              <a:rPr lang="es-ES" sz="2400" dirty="0"/>
              <a:t> </a:t>
            </a:r>
            <a:r>
              <a:rPr lang="es-ES" sz="2400" dirty="0" err="1"/>
              <a:t>Mission</a:t>
            </a:r>
            <a:r>
              <a:rPr lang="es-ES" sz="2400" dirty="0"/>
              <a:t> (1921-26</a:t>
            </a:r>
            <a:r>
              <a:rPr lang="es-ES" sz="2400" dirty="0" smtClean="0"/>
              <a:t>)</a:t>
            </a:r>
          </a:p>
          <a:p>
            <a:pPr marL="0" indent="0" algn="ctr">
              <a:buNone/>
            </a:pPr>
            <a:endParaRPr lang="es-ES" sz="2400" dirty="0" smtClean="0"/>
          </a:p>
          <a:p>
            <a:pPr marL="0" indent="0">
              <a:buNone/>
            </a:pPr>
            <a:r>
              <a:rPr lang="es-ES" sz="2400" dirty="0" smtClean="0"/>
              <a:t>46 </a:t>
            </a:r>
            <a:r>
              <a:rPr lang="es-ES" sz="2400" dirty="0" err="1"/>
              <a:t>varieties</a:t>
            </a:r>
            <a:r>
              <a:rPr lang="es-ES" sz="2400" dirty="0"/>
              <a:t> of </a:t>
            </a:r>
            <a:r>
              <a:rPr lang="es-ES" sz="2400" dirty="0" err="1"/>
              <a:t>Galician</a:t>
            </a:r>
            <a:r>
              <a:rPr lang="es-ES" sz="2400" dirty="0"/>
              <a:t> </a:t>
            </a:r>
            <a:r>
              <a:rPr lang="es-ES" sz="2400" dirty="0" err="1"/>
              <a:t>corn</a:t>
            </a:r>
            <a:r>
              <a:rPr lang="es-ES" sz="2400" dirty="0"/>
              <a:t> and 26 </a:t>
            </a:r>
            <a:r>
              <a:rPr lang="es-ES" sz="2400" dirty="0" err="1"/>
              <a:t>varieties</a:t>
            </a:r>
            <a:r>
              <a:rPr lang="es-ES" sz="2400" dirty="0"/>
              <a:t> of US </a:t>
            </a:r>
            <a:r>
              <a:rPr lang="es-ES" sz="2400" dirty="0" err="1"/>
              <a:t>corn</a:t>
            </a:r>
            <a:r>
              <a:rPr lang="es-ES" sz="2400" dirty="0"/>
              <a:t> </a:t>
            </a:r>
            <a:r>
              <a:rPr lang="es-ES" sz="2400" dirty="0" err="1"/>
              <a:t>were</a:t>
            </a:r>
            <a:r>
              <a:rPr lang="es-ES" sz="2400" dirty="0"/>
              <a:t> </a:t>
            </a:r>
            <a:r>
              <a:rPr lang="es-ES" sz="2400" dirty="0" err="1"/>
              <a:t>studied</a:t>
            </a:r>
            <a:r>
              <a:rPr lang="es-ES" sz="2400" dirty="0"/>
              <a:t>. </a:t>
            </a:r>
            <a:r>
              <a:rPr lang="es-ES" sz="2400" dirty="0" err="1"/>
              <a:t>Research</a:t>
            </a:r>
            <a:r>
              <a:rPr lang="es-ES" sz="2400" dirty="0"/>
              <a:t> </a:t>
            </a:r>
            <a:r>
              <a:rPr lang="es-ES" sz="2400" dirty="0" err="1"/>
              <a:t>efforts</a:t>
            </a:r>
            <a:r>
              <a:rPr lang="es-ES" sz="2400" dirty="0"/>
              <a:t> </a:t>
            </a:r>
            <a:r>
              <a:rPr lang="es-ES" sz="2400" dirty="0" err="1"/>
              <a:t>were</a:t>
            </a:r>
            <a:r>
              <a:rPr lang="es-ES" sz="2400" dirty="0"/>
              <a:t> </a:t>
            </a:r>
            <a:r>
              <a:rPr lang="es-ES" sz="2400" dirty="0" err="1"/>
              <a:t>also</a:t>
            </a:r>
            <a:r>
              <a:rPr lang="es-ES" sz="2400" dirty="0"/>
              <a:t> </a:t>
            </a:r>
            <a:r>
              <a:rPr lang="es-ES" sz="2400" dirty="0" err="1"/>
              <a:t>aimed</a:t>
            </a:r>
            <a:r>
              <a:rPr lang="es-ES" sz="2400" dirty="0"/>
              <a:t> at </a:t>
            </a:r>
            <a:r>
              <a:rPr lang="es-ES" sz="2400" dirty="0" err="1"/>
              <a:t>obtaining</a:t>
            </a:r>
            <a:r>
              <a:rPr lang="es-ES" sz="2400" dirty="0"/>
              <a:t> and </a:t>
            </a:r>
            <a:r>
              <a:rPr lang="es-ES" sz="2400" dirty="0" err="1"/>
              <a:t>maintaining</a:t>
            </a:r>
            <a:r>
              <a:rPr lang="es-ES" sz="2400" dirty="0"/>
              <a:t> </a:t>
            </a:r>
            <a:r>
              <a:rPr lang="es-ES" sz="2400" dirty="0" err="1"/>
              <a:t>pure</a:t>
            </a:r>
            <a:r>
              <a:rPr lang="es-ES" sz="2400" dirty="0"/>
              <a:t> </a:t>
            </a:r>
            <a:r>
              <a:rPr lang="es-ES" sz="2400" dirty="0" err="1"/>
              <a:t>strains</a:t>
            </a:r>
            <a:r>
              <a:rPr lang="es-ES" sz="2400" dirty="0"/>
              <a:t> </a:t>
            </a:r>
            <a:r>
              <a:rPr lang="es-ES" sz="2400" dirty="0" err="1"/>
              <a:t>for</a:t>
            </a:r>
            <a:r>
              <a:rPr lang="es-ES" sz="2400" dirty="0"/>
              <a:t> </a:t>
            </a:r>
            <a:r>
              <a:rPr lang="es-ES" sz="2400" dirty="0" err="1"/>
              <a:t>commencing</a:t>
            </a:r>
            <a:r>
              <a:rPr lang="es-ES" sz="2400" dirty="0"/>
              <a:t> </a:t>
            </a:r>
            <a:r>
              <a:rPr lang="es-ES" sz="2400" dirty="0" err="1"/>
              <a:t>hybridization</a:t>
            </a:r>
            <a:r>
              <a:rPr lang="es-ES" sz="2400" dirty="0"/>
              <a:t>, in </a:t>
            </a:r>
            <a:r>
              <a:rPr lang="es-ES" sz="2400" dirty="0" err="1"/>
              <a:t>order</a:t>
            </a:r>
            <a:r>
              <a:rPr lang="es-ES" sz="2400" dirty="0"/>
              <a:t> </a:t>
            </a:r>
            <a:r>
              <a:rPr lang="es-ES" sz="2400" dirty="0" err="1"/>
              <a:t>to</a:t>
            </a:r>
            <a:r>
              <a:rPr lang="es-ES" sz="2400" dirty="0"/>
              <a:t> </a:t>
            </a:r>
            <a:r>
              <a:rPr lang="es-ES" sz="2400" dirty="0" err="1"/>
              <a:t>achieve</a:t>
            </a:r>
            <a:r>
              <a:rPr lang="es-ES" sz="2400" dirty="0"/>
              <a:t> simple </a:t>
            </a:r>
            <a:r>
              <a:rPr lang="es-ES" sz="2400" dirty="0" err="1"/>
              <a:t>hybrids</a:t>
            </a:r>
            <a:r>
              <a:rPr lang="es-ES" sz="2400" dirty="0"/>
              <a:t> </a:t>
            </a:r>
            <a:r>
              <a:rPr lang="es-ES" sz="2400" dirty="0" err="1"/>
              <a:t>that</a:t>
            </a:r>
            <a:r>
              <a:rPr lang="es-ES" sz="2400" dirty="0"/>
              <a:t> </a:t>
            </a:r>
            <a:r>
              <a:rPr lang="es-ES" sz="2400" dirty="0" err="1"/>
              <a:t>would</a:t>
            </a:r>
            <a:r>
              <a:rPr lang="es-ES" sz="2400" dirty="0"/>
              <a:t> </a:t>
            </a:r>
            <a:r>
              <a:rPr lang="es-ES" sz="2400" dirty="0" err="1"/>
              <a:t>later</a:t>
            </a:r>
            <a:r>
              <a:rPr lang="es-ES" sz="2400" dirty="0"/>
              <a:t> </a:t>
            </a:r>
            <a:r>
              <a:rPr lang="es-ES" sz="2400" dirty="0" err="1"/>
              <a:t>allow</a:t>
            </a:r>
            <a:r>
              <a:rPr lang="es-ES" sz="2400" dirty="0"/>
              <a:t> </a:t>
            </a:r>
            <a:r>
              <a:rPr lang="es-ES" sz="2400" dirty="0" err="1"/>
              <a:t>the</a:t>
            </a:r>
            <a:r>
              <a:rPr lang="es-ES" sz="2400" dirty="0"/>
              <a:t> </a:t>
            </a:r>
            <a:r>
              <a:rPr lang="es-ES" sz="2400" dirty="0" err="1"/>
              <a:t>production</a:t>
            </a:r>
            <a:r>
              <a:rPr lang="es-ES" sz="2400" dirty="0"/>
              <a:t> of </a:t>
            </a:r>
            <a:r>
              <a:rPr lang="es-ES" sz="2400" dirty="0" err="1"/>
              <a:t>the</a:t>
            </a:r>
            <a:r>
              <a:rPr lang="es-ES" sz="2400" dirty="0"/>
              <a:t> </a:t>
            </a:r>
            <a:r>
              <a:rPr lang="es-ES" sz="2400" dirty="0" err="1"/>
              <a:t>double</a:t>
            </a:r>
            <a:r>
              <a:rPr lang="es-ES" sz="2400" dirty="0"/>
              <a:t> </a:t>
            </a:r>
            <a:r>
              <a:rPr lang="es-ES" sz="2400" dirty="0" err="1"/>
              <a:t>hybrid</a:t>
            </a:r>
            <a:r>
              <a:rPr lang="es-ES" sz="2400" dirty="0"/>
              <a:t> </a:t>
            </a:r>
            <a:r>
              <a:rPr lang="es-ES" sz="2400" dirty="0" err="1"/>
              <a:t>seed</a:t>
            </a:r>
            <a:r>
              <a:rPr lang="es-ES" sz="2400" dirty="0" smtClean="0"/>
              <a:t>.</a:t>
            </a:r>
          </a:p>
          <a:p>
            <a:pPr marL="0" indent="0">
              <a:buNone/>
            </a:pPr>
            <a:endParaRPr lang="es-ES" sz="2400" dirty="0" smtClean="0"/>
          </a:p>
          <a:p>
            <a:pPr marL="0" indent="0">
              <a:buNone/>
            </a:pPr>
            <a:r>
              <a:rPr lang="es-ES" sz="2400" dirty="0" smtClean="0"/>
              <a:t>More </a:t>
            </a:r>
            <a:r>
              <a:rPr lang="es-ES" sz="2400" dirty="0" err="1"/>
              <a:t>specifically</a:t>
            </a:r>
            <a:r>
              <a:rPr lang="es-ES" sz="2400" dirty="0"/>
              <a:t>, </a:t>
            </a:r>
            <a:r>
              <a:rPr lang="es-ES" sz="2400" dirty="0" err="1"/>
              <a:t>seed</a:t>
            </a:r>
            <a:r>
              <a:rPr lang="es-ES" sz="2400" dirty="0"/>
              <a:t> </a:t>
            </a:r>
            <a:r>
              <a:rPr lang="es-ES" sz="2400" dirty="0" err="1"/>
              <a:t>improvement</a:t>
            </a:r>
            <a:r>
              <a:rPr lang="es-ES" sz="2400" dirty="0"/>
              <a:t> </a:t>
            </a:r>
            <a:r>
              <a:rPr lang="es-ES" sz="2400" dirty="0" err="1"/>
              <a:t>research</a:t>
            </a:r>
            <a:r>
              <a:rPr lang="es-ES" sz="2400" dirty="0"/>
              <a:t> in </a:t>
            </a:r>
            <a:r>
              <a:rPr lang="es-ES" sz="2400" dirty="0" err="1"/>
              <a:t>the</a:t>
            </a:r>
            <a:r>
              <a:rPr lang="es-ES" sz="2400" dirty="0"/>
              <a:t> 1920s and 1930s </a:t>
            </a:r>
            <a:r>
              <a:rPr lang="es-ES" sz="2400" dirty="0" err="1"/>
              <a:t>focused</a:t>
            </a:r>
            <a:r>
              <a:rPr lang="es-ES" sz="2400" dirty="0"/>
              <a:t> </a:t>
            </a:r>
            <a:r>
              <a:rPr lang="es-ES" sz="2400" dirty="0" err="1"/>
              <a:t>on</a:t>
            </a:r>
            <a:r>
              <a:rPr lang="es-ES" sz="2400" dirty="0"/>
              <a:t> </a:t>
            </a:r>
            <a:r>
              <a:rPr lang="es-ES" sz="2400" dirty="0" err="1" smtClean="0"/>
              <a:t>selection</a:t>
            </a:r>
            <a:r>
              <a:rPr lang="es-ES" sz="2400" dirty="0"/>
              <a:t>:</a:t>
            </a:r>
            <a:endParaRPr lang="es-ES" sz="2400" dirty="0" smtClean="0"/>
          </a:p>
          <a:p>
            <a:pPr marL="0" indent="0">
              <a:buNone/>
            </a:pPr>
            <a:r>
              <a:rPr lang="es-ES" sz="2400" dirty="0"/>
              <a:t>	</a:t>
            </a:r>
            <a:r>
              <a:rPr lang="es-ES" sz="2400" dirty="0" smtClean="0"/>
              <a:t>“</a:t>
            </a:r>
            <a:r>
              <a:rPr lang="es-ES" sz="2400" dirty="0" err="1" smtClean="0"/>
              <a:t>There</a:t>
            </a:r>
            <a:r>
              <a:rPr lang="es-ES" sz="2400" dirty="0" smtClean="0"/>
              <a:t> </a:t>
            </a:r>
            <a:r>
              <a:rPr lang="es-ES" sz="2400" dirty="0" err="1"/>
              <a:t>is</a:t>
            </a:r>
            <a:r>
              <a:rPr lang="es-ES" sz="2400" dirty="0"/>
              <a:t> a </a:t>
            </a:r>
            <a:r>
              <a:rPr lang="es-ES" sz="2400" dirty="0" err="1"/>
              <a:t>great</a:t>
            </a:r>
            <a:r>
              <a:rPr lang="es-ES" sz="2400" dirty="0"/>
              <a:t> </a:t>
            </a:r>
            <a:r>
              <a:rPr lang="es-ES" sz="2400" dirty="0" err="1"/>
              <a:t>difference</a:t>
            </a:r>
            <a:r>
              <a:rPr lang="es-ES" sz="2400" dirty="0"/>
              <a:t> </a:t>
            </a:r>
            <a:r>
              <a:rPr lang="es-ES" sz="2400" dirty="0" err="1"/>
              <a:t>between</a:t>
            </a:r>
            <a:r>
              <a:rPr lang="es-ES" sz="2400" dirty="0"/>
              <a:t> </a:t>
            </a:r>
            <a:r>
              <a:rPr lang="es-ES" sz="2400" dirty="0" err="1"/>
              <a:t>one</a:t>
            </a:r>
            <a:r>
              <a:rPr lang="es-ES" sz="2400" dirty="0"/>
              <a:t> </a:t>
            </a:r>
            <a:r>
              <a:rPr lang="es-ES" sz="2400" dirty="0" err="1"/>
              <a:t>type</a:t>
            </a:r>
            <a:r>
              <a:rPr lang="es-ES" sz="2400" dirty="0"/>
              <a:t> of </a:t>
            </a:r>
            <a:r>
              <a:rPr lang="es-ES" sz="2400" dirty="0" err="1"/>
              <a:t>corn</a:t>
            </a:r>
            <a:r>
              <a:rPr lang="es-ES" sz="2400" dirty="0"/>
              <a:t> and </a:t>
            </a:r>
            <a:r>
              <a:rPr lang="es-ES" sz="2400" dirty="0" err="1"/>
              <a:t>another</a:t>
            </a:r>
            <a:r>
              <a:rPr lang="es-ES" sz="2400" dirty="0"/>
              <a:t>. </a:t>
            </a:r>
            <a:r>
              <a:rPr lang="es-ES" sz="2400" dirty="0" err="1"/>
              <a:t>Some</a:t>
            </a:r>
            <a:r>
              <a:rPr lang="es-ES" sz="2400" dirty="0"/>
              <a:t> </a:t>
            </a:r>
            <a:r>
              <a:rPr lang="es-ES" sz="2400" dirty="0" err="1"/>
              <a:t>varieties</a:t>
            </a:r>
            <a:r>
              <a:rPr lang="es-ES" sz="2400" dirty="0"/>
              <a:t> </a:t>
            </a:r>
            <a:r>
              <a:rPr lang="es-ES" sz="2400" dirty="0" err="1"/>
              <a:t>yield</a:t>
            </a:r>
            <a:r>
              <a:rPr lang="es-ES" sz="2400" dirty="0"/>
              <a:t> 1,800 kg/</a:t>
            </a:r>
            <a:r>
              <a:rPr lang="es-ES" sz="2400" dirty="0" err="1"/>
              <a:t>hectare</a:t>
            </a:r>
            <a:r>
              <a:rPr lang="es-ES" sz="2400" dirty="0"/>
              <a:t> </a:t>
            </a:r>
            <a:r>
              <a:rPr lang="es-ES" sz="2400" dirty="0" err="1"/>
              <a:t>while</a:t>
            </a:r>
            <a:r>
              <a:rPr lang="es-ES" sz="2400" dirty="0"/>
              <a:t> </a:t>
            </a:r>
            <a:r>
              <a:rPr lang="es-ES" sz="2400" dirty="0" err="1"/>
              <a:t>others</a:t>
            </a:r>
            <a:r>
              <a:rPr lang="es-ES" sz="2400" dirty="0"/>
              <a:t> </a:t>
            </a:r>
            <a:r>
              <a:rPr lang="es-ES" sz="2400" dirty="0" err="1"/>
              <a:t>planted</a:t>
            </a:r>
            <a:r>
              <a:rPr lang="es-ES" sz="2400" dirty="0"/>
              <a:t> and </a:t>
            </a:r>
            <a:r>
              <a:rPr lang="es-ES" sz="2400" dirty="0" err="1"/>
              <a:t>cultivated</a:t>
            </a:r>
            <a:r>
              <a:rPr lang="es-ES" sz="2400" dirty="0"/>
              <a:t> in </a:t>
            </a:r>
            <a:r>
              <a:rPr lang="es-ES" sz="2400" dirty="0" err="1"/>
              <a:t>the</a:t>
            </a:r>
            <a:r>
              <a:rPr lang="es-ES" sz="2400" dirty="0"/>
              <a:t> </a:t>
            </a:r>
            <a:r>
              <a:rPr lang="es-ES" sz="2400" dirty="0" err="1"/>
              <a:t>same</a:t>
            </a:r>
            <a:r>
              <a:rPr lang="es-ES" sz="2400" dirty="0"/>
              <a:t> </a:t>
            </a:r>
            <a:r>
              <a:rPr lang="es-ES" sz="2400" dirty="0" err="1"/>
              <a:t>way</a:t>
            </a:r>
            <a:r>
              <a:rPr lang="es-ES" sz="2400" dirty="0"/>
              <a:t> produce 5,000 kg/</a:t>
            </a:r>
            <a:r>
              <a:rPr lang="es-ES" sz="2400" dirty="0" err="1"/>
              <a:t>hectare</a:t>
            </a:r>
            <a:r>
              <a:rPr lang="es-ES" sz="2400" dirty="0"/>
              <a:t>. </a:t>
            </a:r>
            <a:r>
              <a:rPr lang="es-ES" sz="2400" dirty="0" err="1"/>
              <a:t>The</a:t>
            </a:r>
            <a:r>
              <a:rPr lang="es-ES" sz="2400" dirty="0"/>
              <a:t> </a:t>
            </a:r>
            <a:r>
              <a:rPr lang="es-ES" sz="2400" dirty="0" err="1"/>
              <a:t>reason</a:t>
            </a:r>
            <a:r>
              <a:rPr lang="es-ES" sz="2400" dirty="0"/>
              <a:t> </a:t>
            </a:r>
            <a:r>
              <a:rPr lang="es-ES" sz="2400" dirty="0" err="1"/>
              <a:t>for</a:t>
            </a:r>
            <a:r>
              <a:rPr lang="es-ES" sz="2400" dirty="0"/>
              <a:t> </a:t>
            </a:r>
            <a:r>
              <a:rPr lang="es-ES" sz="2400" dirty="0" err="1"/>
              <a:t>this</a:t>
            </a:r>
            <a:r>
              <a:rPr lang="es-ES" sz="2400" dirty="0"/>
              <a:t> </a:t>
            </a:r>
            <a:r>
              <a:rPr lang="es-ES" sz="2400" dirty="0" err="1"/>
              <a:t>difference</a:t>
            </a:r>
            <a:r>
              <a:rPr lang="es-ES" sz="2400" dirty="0"/>
              <a:t> </a:t>
            </a:r>
            <a:r>
              <a:rPr lang="es-ES" sz="2400" dirty="0" err="1"/>
              <a:t>is</a:t>
            </a:r>
            <a:r>
              <a:rPr lang="es-ES" sz="2400" dirty="0"/>
              <a:t> </a:t>
            </a:r>
            <a:r>
              <a:rPr lang="es-ES" sz="2400" dirty="0" err="1"/>
              <a:t>nothing</a:t>
            </a:r>
            <a:r>
              <a:rPr lang="es-ES" sz="2400" dirty="0"/>
              <a:t> more </a:t>
            </a:r>
            <a:r>
              <a:rPr lang="es-ES" sz="2400" dirty="0" err="1"/>
              <a:t>than</a:t>
            </a:r>
            <a:r>
              <a:rPr lang="es-ES" sz="2400" dirty="0"/>
              <a:t> </a:t>
            </a:r>
            <a:r>
              <a:rPr lang="es-ES" sz="2400" dirty="0" err="1"/>
              <a:t>the</a:t>
            </a:r>
            <a:r>
              <a:rPr lang="es-ES" sz="2400" dirty="0"/>
              <a:t> </a:t>
            </a:r>
            <a:r>
              <a:rPr lang="es-ES" sz="2400" dirty="0" err="1"/>
              <a:t>choice</a:t>
            </a:r>
            <a:r>
              <a:rPr lang="es-ES" sz="2400" dirty="0"/>
              <a:t> of </a:t>
            </a:r>
            <a:r>
              <a:rPr lang="es-ES" sz="2400" dirty="0" err="1"/>
              <a:t>one</a:t>
            </a:r>
            <a:r>
              <a:rPr lang="es-ES" sz="2400" dirty="0"/>
              <a:t> </a:t>
            </a:r>
            <a:r>
              <a:rPr lang="es-ES" sz="2400" dirty="0" err="1"/>
              <a:t>seed</a:t>
            </a:r>
            <a:r>
              <a:rPr lang="es-ES" sz="2400" dirty="0"/>
              <a:t> </a:t>
            </a:r>
            <a:r>
              <a:rPr lang="es-ES" sz="2400" dirty="0" err="1"/>
              <a:t>over</a:t>
            </a:r>
            <a:r>
              <a:rPr lang="es-ES" sz="2400" dirty="0"/>
              <a:t> </a:t>
            </a:r>
            <a:r>
              <a:rPr lang="es-ES" sz="2400" dirty="0" err="1" smtClean="0"/>
              <a:t>another</a:t>
            </a:r>
            <a:r>
              <a:rPr lang="es-ES" sz="2400" dirty="0" smtClean="0"/>
              <a:t>”.</a:t>
            </a:r>
          </a:p>
          <a:p>
            <a:pPr marL="0" indent="0">
              <a:buNone/>
            </a:pPr>
            <a:endParaRPr lang="es-ES" sz="2400" dirty="0"/>
          </a:p>
          <a:p>
            <a:pPr marL="0" indent="0">
              <a:buNone/>
            </a:pPr>
            <a:endParaRPr lang="es-ES" sz="2400" dirty="0"/>
          </a:p>
        </p:txBody>
      </p:sp>
    </p:spTree>
    <p:extLst>
      <p:ext uri="{BB962C8B-B14F-4D97-AF65-F5344CB8AC3E}">
        <p14:creationId xmlns:p14="http://schemas.microsoft.com/office/powerpoint/2010/main" xmlns="" val="2333815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364670"/>
            <a:ext cx="8229600" cy="6023346"/>
          </a:xfrm>
        </p:spPr>
        <p:txBody>
          <a:bodyPr>
            <a:normAutofit lnSpcReduction="10000"/>
          </a:bodyPr>
          <a:lstStyle/>
          <a:p>
            <a:pPr marL="0" indent="0" algn="ctr">
              <a:buNone/>
            </a:pPr>
            <a:r>
              <a:rPr lang="en-GB" sz="2400" dirty="0" smtClean="0"/>
              <a:t>Second stage of the Mission (1926-1936)</a:t>
            </a:r>
          </a:p>
          <a:p>
            <a:pPr marL="0" indent="0">
              <a:buNone/>
            </a:pPr>
            <a:endParaRPr lang="en-GB" sz="2400" dirty="0" smtClean="0"/>
          </a:p>
          <a:p>
            <a:pPr marL="0" indent="0">
              <a:buNone/>
            </a:pPr>
            <a:r>
              <a:rPr lang="en-GB" sz="2400" dirty="0" smtClean="0"/>
              <a:t>The Mission moved to the city of </a:t>
            </a:r>
            <a:r>
              <a:rPr lang="en-GB" sz="2400" dirty="0" err="1" smtClean="0"/>
              <a:t>Pontevedra</a:t>
            </a:r>
            <a:r>
              <a:rPr lang="en-GB" sz="2400" dirty="0" smtClean="0"/>
              <a:t>, where the </a:t>
            </a:r>
            <a:r>
              <a:rPr lang="en-GB" sz="2400" b="1" dirty="0" smtClean="0"/>
              <a:t>Seed Producers Trade Union</a:t>
            </a:r>
            <a:r>
              <a:rPr lang="en-GB" sz="2400" dirty="0" smtClean="0"/>
              <a:t> was created, an endeavour that benefitted from </a:t>
            </a:r>
            <a:r>
              <a:rPr lang="en-GB" sz="2400" dirty="0" err="1" smtClean="0"/>
              <a:t>Gallástegui’s</a:t>
            </a:r>
            <a:r>
              <a:rPr lang="en-GB" sz="2400" dirty="0" smtClean="0"/>
              <a:t> 1929 visit to the </a:t>
            </a:r>
            <a:r>
              <a:rPr lang="en-GB" sz="2400" dirty="0" err="1" smtClean="0"/>
              <a:t>Svalof</a:t>
            </a:r>
            <a:r>
              <a:rPr lang="en-GB" sz="2400" dirty="0" smtClean="0"/>
              <a:t> seed station in Sweden.</a:t>
            </a:r>
          </a:p>
          <a:p>
            <a:pPr marL="0" indent="0">
              <a:buNone/>
            </a:pPr>
            <a:endParaRPr lang="en-GB" sz="2400" dirty="0"/>
          </a:p>
          <a:p>
            <a:pPr marL="0" indent="0">
              <a:buNone/>
            </a:pPr>
            <a:r>
              <a:rPr lang="en-GB" sz="2400" dirty="0"/>
              <a:t>The Seed Producers Trade Union was responsible for distributing double hybrid corn seed to farmers willing to use it</a:t>
            </a:r>
            <a:r>
              <a:rPr lang="en-GB" sz="2400" dirty="0" smtClean="0"/>
              <a:t>.</a:t>
            </a:r>
          </a:p>
          <a:p>
            <a:pPr marL="0" indent="0">
              <a:buNone/>
            </a:pPr>
            <a:endParaRPr lang="en-GB" sz="2400" dirty="0"/>
          </a:p>
          <a:p>
            <a:pPr marL="0" indent="0">
              <a:buNone/>
            </a:pPr>
            <a:r>
              <a:rPr lang="en-GB" sz="2400" b="1" dirty="0"/>
              <a:t>Corn innovation was not always well-received </a:t>
            </a:r>
            <a:r>
              <a:rPr lang="en-GB" sz="2400" dirty="0"/>
              <a:t>among relevant peers. Evidence points to a surprising lack of coordination among the various agricultural experimentation centres in Galicia at that time and to professional rivalry between </a:t>
            </a:r>
            <a:r>
              <a:rPr lang="en-GB" sz="2400" dirty="0" err="1"/>
              <a:t>Gallástegui</a:t>
            </a:r>
            <a:r>
              <a:rPr lang="en-GB" sz="2400" dirty="0"/>
              <a:t> and </a:t>
            </a:r>
            <a:r>
              <a:rPr lang="en-GB" sz="2400" b="1" dirty="0"/>
              <a:t>Ricardo de </a:t>
            </a:r>
            <a:r>
              <a:rPr lang="en-GB" sz="2400" b="1" dirty="0" err="1"/>
              <a:t>Escauriaza</a:t>
            </a:r>
            <a:r>
              <a:rPr lang="en-GB" sz="2400" b="1" dirty="0"/>
              <a:t>, </a:t>
            </a:r>
            <a:r>
              <a:rPr lang="en-GB" sz="2400" b="1" dirty="0" err="1"/>
              <a:t>Diretor</a:t>
            </a:r>
            <a:r>
              <a:rPr lang="en-GB" sz="2400" b="1" dirty="0"/>
              <a:t> of the A </a:t>
            </a:r>
            <a:r>
              <a:rPr lang="en-GB" sz="2400" b="1" dirty="0" err="1"/>
              <a:t>Coruña</a:t>
            </a:r>
            <a:r>
              <a:rPr lang="en-GB" sz="2400" b="1" dirty="0"/>
              <a:t> Farm School</a:t>
            </a:r>
            <a:r>
              <a:rPr lang="en-GB" sz="2400" b="1" dirty="0" smtClean="0"/>
              <a:t>.</a:t>
            </a:r>
            <a:endParaRPr lang="en-GB" sz="2400" b="1" dirty="0"/>
          </a:p>
        </p:txBody>
      </p:sp>
    </p:spTree>
    <p:extLst>
      <p:ext uri="{BB962C8B-B14F-4D97-AF65-F5344CB8AC3E}">
        <p14:creationId xmlns:p14="http://schemas.microsoft.com/office/powerpoint/2010/main" xmlns="" val="96000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Escauriaza4.jpg"/>
          <p:cNvPicPr>
            <a:picLocks noGrp="1" noChangeAspect="1"/>
          </p:cNvPicPr>
          <p:nvPr>
            <p:ph idx="1"/>
          </p:nvPr>
        </p:nvPicPr>
        <p:blipFill>
          <a:blip r:embed="rId2">
            <a:extLst>
              <a:ext uri="{28A0092B-C50C-407E-A947-70E740481C1C}">
                <a14:useLocalDpi xmlns:a14="http://schemas.microsoft.com/office/drawing/2010/main" xmlns="" val="0"/>
              </a:ext>
            </a:extLst>
          </a:blip>
          <a:srcRect t="3513" b="3513"/>
          <a:stretch>
            <a:fillRect/>
          </a:stretch>
        </p:blipFill>
        <p:spPr>
          <a:xfrm>
            <a:off x="175686" y="1427162"/>
            <a:ext cx="4278467" cy="3200377"/>
          </a:xfrm>
        </p:spPr>
      </p:pic>
      <p:sp>
        <p:nvSpPr>
          <p:cNvPr id="6" name="CuadroTexto 5"/>
          <p:cNvSpPr txBox="1"/>
          <p:nvPr/>
        </p:nvSpPr>
        <p:spPr>
          <a:xfrm>
            <a:off x="318891" y="50298"/>
            <a:ext cx="3860031" cy="1200328"/>
          </a:xfrm>
          <a:prstGeom prst="rect">
            <a:avLst/>
          </a:prstGeom>
          <a:noFill/>
        </p:spPr>
        <p:txBody>
          <a:bodyPr wrap="square" rtlCol="0">
            <a:spAutoFit/>
          </a:bodyPr>
          <a:lstStyle/>
          <a:p>
            <a:r>
              <a:rPr lang="es-ES" sz="2400" dirty="0" smtClean="0"/>
              <a:t>Ricardo de </a:t>
            </a:r>
            <a:r>
              <a:rPr lang="es-ES" sz="2400" dirty="0" err="1" smtClean="0"/>
              <a:t>Escauriaza</a:t>
            </a:r>
            <a:r>
              <a:rPr lang="es-ES" sz="2400" dirty="0" smtClean="0"/>
              <a:t> (1888-1952) Director of </a:t>
            </a:r>
            <a:r>
              <a:rPr lang="es-ES" sz="2400" dirty="0" err="1" smtClean="0"/>
              <a:t>Farm</a:t>
            </a:r>
            <a:r>
              <a:rPr lang="es-ES" sz="2400" dirty="0" smtClean="0"/>
              <a:t> </a:t>
            </a:r>
            <a:r>
              <a:rPr lang="es-ES" sz="2400" dirty="0" err="1" smtClean="0"/>
              <a:t>School</a:t>
            </a:r>
            <a:r>
              <a:rPr lang="es-ES" sz="2400" dirty="0" smtClean="0"/>
              <a:t> of Coruña.</a:t>
            </a:r>
            <a:endParaRPr lang="es-ES" sz="2400" dirty="0"/>
          </a:p>
        </p:txBody>
      </p:sp>
      <p:sp>
        <p:nvSpPr>
          <p:cNvPr id="8" name="Rectángulo 7"/>
          <p:cNvSpPr/>
          <p:nvPr/>
        </p:nvSpPr>
        <p:spPr>
          <a:xfrm>
            <a:off x="4572000" y="224786"/>
            <a:ext cx="4572000" cy="5632310"/>
          </a:xfrm>
          <a:prstGeom prst="rect">
            <a:avLst/>
          </a:prstGeom>
        </p:spPr>
        <p:txBody>
          <a:bodyPr>
            <a:spAutoFit/>
          </a:bodyPr>
          <a:lstStyle/>
          <a:p>
            <a:r>
              <a:rPr lang="en-GB" sz="2400" dirty="0" smtClean="0"/>
              <a:t>About the </a:t>
            </a:r>
            <a:r>
              <a:rPr lang="en-GB" sz="2400" dirty="0"/>
              <a:t>Double hybrid </a:t>
            </a:r>
            <a:r>
              <a:rPr lang="en-GB" sz="2400" dirty="0" smtClean="0"/>
              <a:t>maize:</a:t>
            </a:r>
          </a:p>
          <a:p>
            <a:endParaRPr lang="en-GB" sz="2400" dirty="0"/>
          </a:p>
          <a:p>
            <a:r>
              <a:rPr lang="en-GB" sz="2400" dirty="0" smtClean="0"/>
              <a:t>“if </a:t>
            </a:r>
            <a:r>
              <a:rPr lang="en-GB" sz="2400" dirty="0"/>
              <a:t>the summer is cool and humid they do not mature well and if it is dry they require irrigation, which is not common here. Because of their height, they are easily blown down by the wind and their large cobs are mostly uncovered at the end, which leads to rapid growth of mould. Their long stalks bend so that the cobs touch the ground, where they get wet and stay wet, which also contributes to the growth of </a:t>
            </a:r>
            <a:r>
              <a:rPr lang="en-GB" sz="2400" dirty="0" smtClean="0"/>
              <a:t>mould”</a:t>
            </a:r>
            <a:endParaRPr lang="es-ES" sz="2400" dirty="0"/>
          </a:p>
        </p:txBody>
      </p:sp>
    </p:spTree>
    <p:extLst>
      <p:ext uri="{BB962C8B-B14F-4D97-AF65-F5344CB8AC3E}">
        <p14:creationId xmlns:p14="http://schemas.microsoft.com/office/powerpoint/2010/main" xmlns="" val="263608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1684</TotalTime>
  <Words>833</Words>
  <Application>Microsoft Macintosh PowerPoint</Application>
  <PresentationFormat>Presentación en pantalla (4:3)</PresentationFormat>
  <Paragraphs>67</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Old and New Plants from the Americas to Europe: Potatoes, Corn and the Genetics of Double Hybrid Corn (1800-1940)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Company>USC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Bruno Esperante</dc:creator>
  <cp:lastModifiedBy>Admin</cp:lastModifiedBy>
  <cp:revision>43</cp:revision>
  <dcterms:created xsi:type="dcterms:W3CDTF">2016-03-25T20:21:37Z</dcterms:created>
  <dcterms:modified xsi:type="dcterms:W3CDTF">2016-04-11T16:11:29Z</dcterms:modified>
</cp:coreProperties>
</file>