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60" r:id="rId4"/>
    <p:sldId id="261" r:id="rId5"/>
    <p:sldId id="259" r:id="rId6"/>
    <p:sldId id="264" r:id="rId7"/>
    <p:sldId id="266" r:id="rId8"/>
    <p:sldId id="267" r:id="rId9"/>
    <p:sldId id="262" r:id="rId10"/>
    <p:sldId id="263" r:id="rId11"/>
    <p:sldId id="265"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6" d="100"/>
          <a:sy n="66" d="100"/>
        </p:scale>
        <p:origin x="-456"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o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pt-PT" smtClean="0"/>
              <a:t>Clique para editar o estilo do título do Modelo Global</a:t>
            </a:r>
            <a:endParaRPr lang="en-US"/>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PT" smtClean="0"/>
              <a:t>Faça clique para editar o estilo do subtítulo do modelo global</a:t>
            </a:r>
            <a:endParaRPr lang="en-US"/>
          </a:p>
        </p:txBody>
      </p:sp>
      <p:sp>
        <p:nvSpPr>
          <p:cNvPr id="4" name="Marcador de Posição da Data 3"/>
          <p:cNvSpPr>
            <a:spLocks noGrp="1"/>
          </p:cNvSpPr>
          <p:nvPr>
            <p:ph type="dt" sz="half" idx="10"/>
          </p:nvPr>
        </p:nvSpPr>
        <p:spPr/>
        <p:txBody>
          <a:bodyPr/>
          <a:lstStyle/>
          <a:p>
            <a:fld id="{A4A3E61B-3AB3-490F-90D4-269C8A444AE7}" type="datetimeFigureOut">
              <a:rPr lang="en-US" smtClean="0"/>
              <a:pPr/>
              <a:t>9/13/2012</a:t>
            </a:fld>
            <a:endParaRPr lang="en-US"/>
          </a:p>
        </p:txBody>
      </p:sp>
      <p:sp>
        <p:nvSpPr>
          <p:cNvPr id="5" name="Marcador de Posição do Rodapé 4"/>
          <p:cNvSpPr>
            <a:spLocks noGrp="1"/>
          </p:cNvSpPr>
          <p:nvPr>
            <p:ph type="ftr" sz="quarter" idx="11"/>
          </p:nvPr>
        </p:nvSpPr>
        <p:spPr/>
        <p:txBody>
          <a:bodyPr/>
          <a:lstStyle/>
          <a:p>
            <a:endParaRPr lang="en-US"/>
          </a:p>
        </p:txBody>
      </p:sp>
      <p:sp>
        <p:nvSpPr>
          <p:cNvPr id="6" name="Marcador de Posição do Número do Diapositivo 5"/>
          <p:cNvSpPr>
            <a:spLocks noGrp="1"/>
          </p:cNvSpPr>
          <p:nvPr>
            <p:ph type="sldNum" sz="quarter" idx="12"/>
          </p:nvPr>
        </p:nvSpPr>
        <p:spPr/>
        <p:txBody>
          <a:bodyPr/>
          <a:lstStyle/>
          <a:p>
            <a:fld id="{8745C66F-FC7B-4C52-931F-EAABACA1CBDF}" type="slidenum">
              <a:rPr lang="en-US" smtClean="0"/>
              <a:pPr/>
              <a:t>‹nº›</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smtClean="0"/>
              <a:t>Clique para editar o estilo do título do Modelo Global</a:t>
            </a:r>
            <a:endParaRPr lang="en-US"/>
          </a:p>
        </p:txBody>
      </p:sp>
      <p:sp>
        <p:nvSpPr>
          <p:cNvPr id="3" name="Marcador de Posição de Texto Vertical 2"/>
          <p:cNvSpPr>
            <a:spLocks noGrp="1"/>
          </p:cNvSpPr>
          <p:nvPr>
            <p:ph type="body" orient="vert" idx="1"/>
          </p:nvPr>
        </p:nvSpPr>
        <p:spPr/>
        <p:txBody>
          <a:bodyPr vert="eaVert"/>
          <a:lstStyle/>
          <a:p>
            <a:pPr lvl="0"/>
            <a:r>
              <a:rPr lang="pt-PT" smtClean="0"/>
              <a:t>Clique para editar os estilos de texto do modelo global</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en-US"/>
          </a:p>
        </p:txBody>
      </p:sp>
      <p:sp>
        <p:nvSpPr>
          <p:cNvPr id="4" name="Marcador de Posição da Data 3"/>
          <p:cNvSpPr>
            <a:spLocks noGrp="1"/>
          </p:cNvSpPr>
          <p:nvPr>
            <p:ph type="dt" sz="half" idx="10"/>
          </p:nvPr>
        </p:nvSpPr>
        <p:spPr/>
        <p:txBody>
          <a:bodyPr/>
          <a:lstStyle/>
          <a:p>
            <a:fld id="{A4A3E61B-3AB3-490F-90D4-269C8A444AE7}" type="datetimeFigureOut">
              <a:rPr lang="en-US" smtClean="0"/>
              <a:pPr/>
              <a:t>9/13/2012</a:t>
            </a:fld>
            <a:endParaRPr lang="en-US"/>
          </a:p>
        </p:txBody>
      </p:sp>
      <p:sp>
        <p:nvSpPr>
          <p:cNvPr id="5" name="Marcador de Posição do Rodapé 4"/>
          <p:cNvSpPr>
            <a:spLocks noGrp="1"/>
          </p:cNvSpPr>
          <p:nvPr>
            <p:ph type="ftr" sz="quarter" idx="11"/>
          </p:nvPr>
        </p:nvSpPr>
        <p:spPr/>
        <p:txBody>
          <a:bodyPr/>
          <a:lstStyle/>
          <a:p>
            <a:endParaRPr lang="en-US"/>
          </a:p>
        </p:txBody>
      </p:sp>
      <p:sp>
        <p:nvSpPr>
          <p:cNvPr id="6" name="Marcador de Posição do Número do Diapositivo 5"/>
          <p:cNvSpPr>
            <a:spLocks noGrp="1"/>
          </p:cNvSpPr>
          <p:nvPr>
            <p:ph type="sldNum" sz="quarter" idx="12"/>
          </p:nvPr>
        </p:nvSpPr>
        <p:spPr/>
        <p:txBody>
          <a:bodyPr/>
          <a:lstStyle/>
          <a:p>
            <a:fld id="{8745C66F-FC7B-4C52-931F-EAABACA1CBDF}" type="slidenum">
              <a:rPr lang="en-US" smtClean="0"/>
              <a:pPr/>
              <a:t>‹nº›</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e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pt-PT" smtClean="0"/>
              <a:t>Clique para editar o estilo do título do Modelo Global</a:t>
            </a:r>
            <a:endParaRPr lang="en-US"/>
          </a:p>
        </p:txBody>
      </p:sp>
      <p:sp>
        <p:nvSpPr>
          <p:cNvPr id="3" name="Marcador de Posição de Texto Vertical 2"/>
          <p:cNvSpPr>
            <a:spLocks noGrp="1"/>
          </p:cNvSpPr>
          <p:nvPr>
            <p:ph type="body" orient="vert" idx="1"/>
          </p:nvPr>
        </p:nvSpPr>
        <p:spPr>
          <a:xfrm>
            <a:off x="457200" y="274638"/>
            <a:ext cx="6019800" cy="5851525"/>
          </a:xfrm>
        </p:spPr>
        <p:txBody>
          <a:bodyPr vert="eaVert"/>
          <a:lstStyle/>
          <a:p>
            <a:pPr lvl="0"/>
            <a:r>
              <a:rPr lang="pt-PT" smtClean="0"/>
              <a:t>Clique para editar os estilos de texto do modelo global</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en-US"/>
          </a:p>
        </p:txBody>
      </p:sp>
      <p:sp>
        <p:nvSpPr>
          <p:cNvPr id="4" name="Marcador de Posição da Data 3"/>
          <p:cNvSpPr>
            <a:spLocks noGrp="1"/>
          </p:cNvSpPr>
          <p:nvPr>
            <p:ph type="dt" sz="half" idx="10"/>
          </p:nvPr>
        </p:nvSpPr>
        <p:spPr/>
        <p:txBody>
          <a:bodyPr/>
          <a:lstStyle/>
          <a:p>
            <a:fld id="{A4A3E61B-3AB3-490F-90D4-269C8A444AE7}" type="datetimeFigureOut">
              <a:rPr lang="en-US" smtClean="0"/>
              <a:pPr/>
              <a:t>9/13/2012</a:t>
            </a:fld>
            <a:endParaRPr lang="en-US"/>
          </a:p>
        </p:txBody>
      </p:sp>
      <p:sp>
        <p:nvSpPr>
          <p:cNvPr id="5" name="Marcador de Posição do Rodapé 4"/>
          <p:cNvSpPr>
            <a:spLocks noGrp="1"/>
          </p:cNvSpPr>
          <p:nvPr>
            <p:ph type="ftr" sz="quarter" idx="11"/>
          </p:nvPr>
        </p:nvSpPr>
        <p:spPr/>
        <p:txBody>
          <a:bodyPr/>
          <a:lstStyle/>
          <a:p>
            <a:endParaRPr lang="en-US"/>
          </a:p>
        </p:txBody>
      </p:sp>
      <p:sp>
        <p:nvSpPr>
          <p:cNvPr id="6" name="Marcador de Posição do Número do Diapositivo 5"/>
          <p:cNvSpPr>
            <a:spLocks noGrp="1"/>
          </p:cNvSpPr>
          <p:nvPr>
            <p:ph type="sldNum" sz="quarter" idx="12"/>
          </p:nvPr>
        </p:nvSpPr>
        <p:spPr/>
        <p:txBody>
          <a:bodyPr/>
          <a:lstStyle/>
          <a:p>
            <a:fld id="{8745C66F-FC7B-4C52-931F-EAABACA1CBDF}" type="slidenum">
              <a:rPr lang="en-US" smtClean="0"/>
              <a:pPr/>
              <a:t>‹nº›</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object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smtClean="0"/>
              <a:t>Clique para editar o estilo do título do Modelo Global</a:t>
            </a:r>
            <a:endParaRPr lang="en-US"/>
          </a:p>
        </p:txBody>
      </p:sp>
      <p:sp>
        <p:nvSpPr>
          <p:cNvPr id="3" name="Marcador de Posição de Conteúdo 2"/>
          <p:cNvSpPr>
            <a:spLocks noGrp="1"/>
          </p:cNvSpPr>
          <p:nvPr>
            <p:ph idx="1"/>
          </p:nvPr>
        </p:nvSpPr>
        <p:spPr/>
        <p:txBody>
          <a:bodyPr/>
          <a:lstStyle/>
          <a:p>
            <a:pPr lvl="0"/>
            <a:r>
              <a:rPr lang="pt-PT" smtClean="0"/>
              <a:t>Clique para editar os estilos de texto do modelo global</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en-US"/>
          </a:p>
        </p:txBody>
      </p:sp>
      <p:sp>
        <p:nvSpPr>
          <p:cNvPr id="4" name="Marcador de Posição da Data 3"/>
          <p:cNvSpPr>
            <a:spLocks noGrp="1"/>
          </p:cNvSpPr>
          <p:nvPr>
            <p:ph type="dt" sz="half" idx="10"/>
          </p:nvPr>
        </p:nvSpPr>
        <p:spPr/>
        <p:txBody>
          <a:bodyPr/>
          <a:lstStyle/>
          <a:p>
            <a:fld id="{A4A3E61B-3AB3-490F-90D4-269C8A444AE7}" type="datetimeFigureOut">
              <a:rPr lang="en-US" smtClean="0"/>
              <a:pPr/>
              <a:t>9/13/2012</a:t>
            </a:fld>
            <a:endParaRPr lang="en-US"/>
          </a:p>
        </p:txBody>
      </p:sp>
      <p:sp>
        <p:nvSpPr>
          <p:cNvPr id="5" name="Marcador de Posição do Rodapé 4"/>
          <p:cNvSpPr>
            <a:spLocks noGrp="1"/>
          </p:cNvSpPr>
          <p:nvPr>
            <p:ph type="ftr" sz="quarter" idx="11"/>
          </p:nvPr>
        </p:nvSpPr>
        <p:spPr/>
        <p:txBody>
          <a:bodyPr/>
          <a:lstStyle/>
          <a:p>
            <a:endParaRPr lang="en-US"/>
          </a:p>
        </p:txBody>
      </p:sp>
      <p:sp>
        <p:nvSpPr>
          <p:cNvPr id="6" name="Marcador de Posição do Número do Diapositivo 5"/>
          <p:cNvSpPr>
            <a:spLocks noGrp="1"/>
          </p:cNvSpPr>
          <p:nvPr>
            <p:ph type="sldNum" sz="quarter" idx="12"/>
          </p:nvPr>
        </p:nvSpPr>
        <p:spPr/>
        <p:txBody>
          <a:bodyPr/>
          <a:lstStyle/>
          <a:p>
            <a:fld id="{8745C66F-FC7B-4C52-931F-EAABACA1CBDF}" type="slidenum">
              <a:rPr lang="en-US" smtClean="0"/>
              <a:pPr/>
              <a:t>‹nº›</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c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PT" smtClean="0"/>
              <a:t>Clique para editar o estilo do título do Modelo Global</a:t>
            </a:r>
            <a:endParaRPr lang="en-US"/>
          </a:p>
        </p:txBody>
      </p:sp>
      <p:sp>
        <p:nvSpPr>
          <p:cNvPr id="3" name="Marcador de Posição do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PT" smtClean="0"/>
              <a:t>Clique para editar os estilos de texto do modelo global</a:t>
            </a:r>
          </a:p>
        </p:txBody>
      </p:sp>
      <p:sp>
        <p:nvSpPr>
          <p:cNvPr id="4" name="Marcador de Posição da Data 3"/>
          <p:cNvSpPr>
            <a:spLocks noGrp="1"/>
          </p:cNvSpPr>
          <p:nvPr>
            <p:ph type="dt" sz="half" idx="10"/>
          </p:nvPr>
        </p:nvSpPr>
        <p:spPr/>
        <p:txBody>
          <a:bodyPr/>
          <a:lstStyle/>
          <a:p>
            <a:fld id="{A4A3E61B-3AB3-490F-90D4-269C8A444AE7}" type="datetimeFigureOut">
              <a:rPr lang="en-US" smtClean="0"/>
              <a:pPr/>
              <a:t>9/13/2012</a:t>
            </a:fld>
            <a:endParaRPr lang="en-US"/>
          </a:p>
        </p:txBody>
      </p:sp>
      <p:sp>
        <p:nvSpPr>
          <p:cNvPr id="5" name="Marcador de Posição do Rodapé 4"/>
          <p:cNvSpPr>
            <a:spLocks noGrp="1"/>
          </p:cNvSpPr>
          <p:nvPr>
            <p:ph type="ftr" sz="quarter" idx="11"/>
          </p:nvPr>
        </p:nvSpPr>
        <p:spPr/>
        <p:txBody>
          <a:bodyPr/>
          <a:lstStyle/>
          <a:p>
            <a:endParaRPr lang="en-US"/>
          </a:p>
        </p:txBody>
      </p:sp>
      <p:sp>
        <p:nvSpPr>
          <p:cNvPr id="6" name="Marcador de Posição do Número do Diapositivo 5"/>
          <p:cNvSpPr>
            <a:spLocks noGrp="1"/>
          </p:cNvSpPr>
          <p:nvPr>
            <p:ph type="sldNum" sz="quarter" idx="12"/>
          </p:nvPr>
        </p:nvSpPr>
        <p:spPr/>
        <p:txBody>
          <a:bodyPr/>
          <a:lstStyle/>
          <a:p>
            <a:fld id="{8745C66F-FC7B-4C52-931F-EAABACA1CBDF}" type="slidenum">
              <a:rPr lang="en-US" smtClean="0"/>
              <a:pPr/>
              <a:t>‹nº›</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Conteúdo Dup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smtClean="0"/>
              <a:t>Clique para editar o estilo do título do Modelo Global</a:t>
            </a:r>
            <a:endParaRPr lang="en-US"/>
          </a:p>
        </p:txBody>
      </p:sp>
      <p:sp>
        <p:nvSpPr>
          <p:cNvPr id="3" name="Marcador de Posição de Conteú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PT" smtClean="0"/>
              <a:t>Clique para editar os estilos de texto do modelo global</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en-US"/>
          </a:p>
        </p:txBody>
      </p:sp>
      <p:sp>
        <p:nvSpPr>
          <p:cNvPr id="4" name="Marcador de Posição de Conteú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PT" smtClean="0"/>
              <a:t>Clique para editar os estilos de texto do modelo global</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en-US"/>
          </a:p>
        </p:txBody>
      </p:sp>
      <p:sp>
        <p:nvSpPr>
          <p:cNvPr id="5" name="Marcador de Posição da Data 4"/>
          <p:cNvSpPr>
            <a:spLocks noGrp="1"/>
          </p:cNvSpPr>
          <p:nvPr>
            <p:ph type="dt" sz="half" idx="10"/>
          </p:nvPr>
        </p:nvSpPr>
        <p:spPr/>
        <p:txBody>
          <a:bodyPr/>
          <a:lstStyle/>
          <a:p>
            <a:fld id="{A4A3E61B-3AB3-490F-90D4-269C8A444AE7}" type="datetimeFigureOut">
              <a:rPr lang="en-US" smtClean="0"/>
              <a:pPr/>
              <a:t>9/13/2012</a:t>
            </a:fld>
            <a:endParaRPr lang="en-US"/>
          </a:p>
        </p:txBody>
      </p:sp>
      <p:sp>
        <p:nvSpPr>
          <p:cNvPr id="6" name="Marcador de Posição do Rodapé 5"/>
          <p:cNvSpPr>
            <a:spLocks noGrp="1"/>
          </p:cNvSpPr>
          <p:nvPr>
            <p:ph type="ftr" sz="quarter" idx="11"/>
          </p:nvPr>
        </p:nvSpPr>
        <p:spPr/>
        <p:txBody>
          <a:bodyPr/>
          <a:lstStyle/>
          <a:p>
            <a:endParaRPr lang="en-US"/>
          </a:p>
        </p:txBody>
      </p:sp>
      <p:sp>
        <p:nvSpPr>
          <p:cNvPr id="7" name="Marcador de Posição do Número do Diapositivo 6"/>
          <p:cNvSpPr>
            <a:spLocks noGrp="1"/>
          </p:cNvSpPr>
          <p:nvPr>
            <p:ph type="sldNum" sz="quarter" idx="12"/>
          </p:nvPr>
        </p:nvSpPr>
        <p:spPr/>
        <p:txBody>
          <a:bodyPr/>
          <a:lstStyle/>
          <a:p>
            <a:fld id="{8745C66F-FC7B-4C52-931F-EAABACA1CBDF}" type="slidenum">
              <a:rPr lang="en-US" smtClean="0"/>
              <a:pPr/>
              <a:t>‹nº›</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PT" smtClean="0"/>
              <a:t>Clique para editar o estilo do título do Modelo Global</a:t>
            </a:r>
            <a:endParaRPr lang="en-US"/>
          </a:p>
        </p:txBody>
      </p:sp>
      <p:sp>
        <p:nvSpPr>
          <p:cNvPr id="3" name="Marcador de Posição do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PT" smtClean="0"/>
              <a:t>Clique para editar os estilos de texto do modelo global</a:t>
            </a:r>
          </a:p>
        </p:txBody>
      </p:sp>
      <p:sp>
        <p:nvSpPr>
          <p:cNvPr id="4" name="Marcador de Posição de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PT" smtClean="0"/>
              <a:t>Clique para editar os estilos de texto do modelo global</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en-US"/>
          </a:p>
        </p:txBody>
      </p:sp>
      <p:sp>
        <p:nvSpPr>
          <p:cNvPr id="5" name="Marcador de Posição do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PT" smtClean="0"/>
              <a:t>Clique para editar os estilos de texto do modelo global</a:t>
            </a:r>
          </a:p>
        </p:txBody>
      </p:sp>
      <p:sp>
        <p:nvSpPr>
          <p:cNvPr id="6" name="Marcador de Posição de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PT" smtClean="0"/>
              <a:t>Clique para editar os estilos de texto do modelo global</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en-US"/>
          </a:p>
        </p:txBody>
      </p:sp>
      <p:sp>
        <p:nvSpPr>
          <p:cNvPr id="7" name="Marcador de Posição da Data 6"/>
          <p:cNvSpPr>
            <a:spLocks noGrp="1"/>
          </p:cNvSpPr>
          <p:nvPr>
            <p:ph type="dt" sz="half" idx="10"/>
          </p:nvPr>
        </p:nvSpPr>
        <p:spPr/>
        <p:txBody>
          <a:bodyPr/>
          <a:lstStyle/>
          <a:p>
            <a:fld id="{A4A3E61B-3AB3-490F-90D4-269C8A444AE7}" type="datetimeFigureOut">
              <a:rPr lang="en-US" smtClean="0"/>
              <a:pPr/>
              <a:t>9/13/2012</a:t>
            </a:fld>
            <a:endParaRPr lang="en-US"/>
          </a:p>
        </p:txBody>
      </p:sp>
      <p:sp>
        <p:nvSpPr>
          <p:cNvPr id="8" name="Marcador de Posição do Rodapé 7"/>
          <p:cNvSpPr>
            <a:spLocks noGrp="1"/>
          </p:cNvSpPr>
          <p:nvPr>
            <p:ph type="ftr" sz="quarter" idx="11"/>
          </p:nvPr>
        </p:nvSpPr>
        <p:spPr/>
        <p:txBody>
          <a:bodyPr/>
          <a:lstStyle/>
          <a:p>
            <a:endParaRPr lang="en-US"/>
          </a:p>
        </p:txBody>
      </p:sp>
      <p:sp>
        <p:nvSpPr>
          <p:cNvPr id="9" name="Marcador de Posição do Número do Diapositivo 8"/>
          <p:cNvSpPr>
            <a:spLocks noGrp="1"/>
          </p:cNvSpPr>
          <p:nvPr>
            <p:ph type="sldNum" sz="quarter" idx="12"/>
          </p:nvPr>
        </p:nvSpPr>
        <p:spPr/>
        <p:txBody>
          <a:bodyPr/>
          <a:lstStyle/>
          <a:p>
            <a:fld id="{8745C66F-FC7B-4C52-931F-EAABACA1CBDF}" type="slidenum">
              <a:rPr lang="en-US" smtClean="0"/>
              <a:pPr/>
              <a:t>‹nº›</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smtClean="0"/>
              <a:t>Clique para editar o estilo do título do Modelo Global</a:t>
            </a:r>
            <a:endParaRPr lang="en-US"/>
          </a:p>
        </p:txBody>
      </p:sp>
      <p:sp>
        <p:nvSpPr>
          <p:cNvPr id="3" name="Marcador de Posição da Data 2"/>
          <p:cNvSpPr>
            <a:spLocks noGrp="1"/>
          </p:cNvSpPr>
          <p:nvPr>
            <p:ph type="dt" sz="half" idx="10"/>
          </p:nvPr>
        </p:nvSpPr>
        <p:spPr/>
        <p:txBody>
          <a:bodyPr/>
          <a:lstStyle/>
          <a:p>
            <a:fld id="{A4A3E61B-3AB3-490F-90D4-269C8A444AE7}" type="datetimeFigureOut">
              <a:rPr lang="en-US" smtClean="0"/>
              <a:pPr/>
              <a:t>9/13/2012</a:t>
            </a:fld>
            <a:endParaRPr lang="en-US"/>
          </a:p>
        </p:txBody>
      </p:sp>
      <p:sp>
        <p:nvSpPr>
          <p:cNvPr id="4" name="Marcador de Posição do Rodapé 3"/>
          <p:cNvSpPr>
            <a:spLocks noGrp="1"/>
          </p:cNvSpPr>
          <p:nvPr>
            <p:ph type="ftr" sz="quarter" idx="11"/>
          </p:nvPr>
        </p:nvSpPr>
        <p:spPr/>
        <p:txBody>
          <a:bodyPr/>
          <a:lstStyle/>
          <a:p>
            <a:endParaRPr lang="en-US"/>
          </a:p>
        </p:txBody>
      </p:sp>
      <p:sp>
        <p:nvSpPr>
          <p:cNvPr id="5" name="Marcador de Posição do Número do Diapositivo 4"/>
          <p:cNvSpPr>
            <a:spLocks noGrp="1"/>
          </p:cNvSpPr>
          <p:nvPr>
            <p:ph type="sldNum" sz="quarter" idx="12"/>
          </p:nvPr>
        </p:nvSpPr>
        <p:spPr/>
        <p:txBody>
          <a:bodyPr/>
          <a:lstStyle/>
          <a:p>
            <a:fld id="{8745C66F-FC7B-4C52-931F-EAABACA1CBDF}" type="slidenum">
              <a:rPr lang="en-US" smtClean="0"/>
              <a:pPr/>
              <a:t>‹nº›</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Marcador de Posição da Data 1"/>
          <p:cNvSpPr>
            <a:spLocks noGrp="1"/>
          </p:cNvSpPr>
          <p:nvPr>
            <p:ph type="dt" sz="half" idx="10"/>
          </p:nvPr>
        </p:nvSpPr>
        <p:spPr/>
        <p:txBody>
          <a:bodyPr/>
          <a:lstStyle/>
          <a:p>
            <a:fld id="{A4A3E61B-3AB3-490F-90D4-269C8A444AE7}" type="datetimeFigureOut">
              <a:rPr lang="en-US" smtClean="0"/>
              <a:pPr/>
              <a:t>9/13/2012</a:t>
            </a:fld>
            <a:endParaRPr lang="en-US"/>
          </a:p>
        </p:txBody>
      </p:sp>
      <p:sp>
        <p:nvSpPr>
          <p:cNvPr id="3" name="Marcador de Posição do Rodapé 2"/>
          <p:cNvSpPr>
            <a:spLocks noGrp="1"/>
          </p:cNvSpPr>
          <p:nvPr>
            <p:ph type="ftr" sz="quarter" idx="11"/>
          </p:nvPr>
        </p:nvSpPr>
        <p:spPr/>
        <p:txBody>
          <a:bodyPr/>
          <a:lstStyle/>
          <a:p>
            <a:endParaRPr lang="en-US"/>
          </a:p>
        </p:txBody>
      </p:sp>
      <p:sp>
        <p:nvSpPr>
          <p:cNvPr id="4" name="Marcador de Posição do Número do Diapositivo 3"/>
          <p:cNvSpPr>
            <a:spLocks noGrp="1"/>
          </p:cNvSpPr>
          <p:nvPr>
            <p:ph type="sldNum" sz="quarter" idx="12"/>
          </p:nvPr>
        </p:nvSpPr>
        <p:spPr/>
        <p:txBody>
          <a:bodyPr/>
          <a:lstStyle/>
          <a:p>
            <a:fld id="{8745C66F-FC7B-4C52-931F-EAABACA1CBDF}" type="slidenum">
              <a:rPr lang="en-US" smtClean="0"/>
              <a:pPr/>
              <a:t>‹nº›</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pt-PT" smtClean="0"/>
              <a:t>Clique para editar o estilo do título do Modelo Global</a:t>
            </a:r>
            <a:endParaRPr lang="en-US"/>
          </a:p>
        </p:txBody>
      </p:sp>
      <p:sp>
        <p:nvSpPr>
          <p:cNvPr id="3" name="Marcador de Posição de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PT" smtClean="0"/>
              <a:t>Clique para editar os estilos de texto do modelo global</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en-US"/>
          </a:p>
        </p:txBody>
      </p:sp>
      <p:sp>
        <p:nvSpPr>
          <p:cNvPr id="4" name="Marcador de Posição do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PT" smtClean="0"/>
              <a:t>Clique para editar os estilos de texto do modelo global</a:t>
            </a:r>
          </a:p>
        </p:txBody>
      </p:sp>
      <p:sp>
        <p:nvSpPr>
          <p:cNvPr id="5" name="Marcador de Posição da Data 4"/>
          <p:cNvSpPr>
            <a:spLocks noGrp="1"/>
          </p:cNvSpPr>
          <p:nvPr>
            <p:ph type="dt" sz="half" idx="10"/>
          </p:nvPr>
        </p:nvSpPr>
        <p:spPr/>
        <p:txBody>
          <a:bodyPr/>
          <a:lstStyle/>
          <a:p>
            <a:fld id="{A4A3E61B-3AB3-490F-90D4-269C8A444AE7}" type="datetimeFigureOut">
              <a:rPr lang="en-US" smtClean="0"/>
              <a:pPr/>
              <a:t>9/13/2012</a:t>
            </a:fld>
            <a:endParaRPr lang="en-US"/>
          </a:p>
        </p:txBody>
      </p:sp>
      <p:sp>
        <p:nvSpPr>
          <p:cNvPr id="6" name="Marcador de Posição do Rodapé 5"/>
          <p:cNvSpPr>
            <a:spLocks noGrp="1"/>
          </p:cNvSpPr>
          <p:nvPr>
            <p:ph type="ftr" sz="quarter" idx="11"/>
          </p:nvPr>
        </p:nvSpPr>
        <p:spPr/>
        <p:txBody>
          <a:bodyPr/>
          <a:lstStyle/>
          <a:p>
            <a:endParaRPr lang="en-US"/>
          </a:p>
        </p:txBody>
      </p:sp>
      <p:sp>
        <p:nvSpPr>
          <p:cNvPr id="7" name="Marcador de Posição do Número do Diapositivo 6"/>
          <p:cNvSpPr>
            <a:spLocks noGrp="1"/>
          </p:cNvSpPr>
          <p:nvPr>
            <p:ph type="sldNum" sz="quarter" idx="12"/>
          </p:nvPr>
        </p:nvSpPr>
        <p:spPr/>
        <p:txBody>
          <a:bodyPr/>
          <a:lstStyle/>
          <a:p>
            <a:fld id="{8745C66F-FC7B-4C52-931F-EAABACA1CBDF}" type="slidenum">
              <a:rPr lang="en-US" smtClean="0"/>
              <a:pPr/>
              <a:t>‹nº›</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PT" smtClean="0"/>
              <a:t>Clique para editar o estilo do título do Modelo Global</a:t>
            </a:r>
            <a:endParaRPr lang="en-US"/>
          </a:p>
        </p:txBody>
      </p:sp>
      <p:sp>
        <p:nvSpPr>
          <p:cNvPr id="3" name="Marcador de Posição da Imagem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Marcador de Posição do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PT" smtClean="0"/>
              <a:t>Clique para editar os estilos de texto do modelo global</a:t>
            </a:r>
          </a:p>
        </p:txBody>
      </p:sp>
      <p:sp>
        <p:nvSpPr>
          <p:cNvPr id="5" name="Marcador de Posição da Data 4"/>
          <p:cNvSpPr>
            <a:spLocks noGrp="1"/>
          </p:cNvSpPr>
          <p:nvPr>
            <p:ph type="dt" sz="half" idx="10"/>
          </p:nvPr>
        </p:nvSpPr>
        <p:spPr/>
        <p:txBody>
          <a:bodyPr/>
          <a:lstStyle/>
          <a:p>
            <a:fld id="{A4A3E61B-3AB3-490F-90D4-269C8A444AE7}" type="datetimeFigureOut">
              <a:rPr lang="en-US" smtClean="0"/>
              <a:pPr/>
              <a:t>9/13/2012</a:t>
            </a:fld>
            <a:endParaRPr lang="en-US"/>
          </a:p>
        </p:txBody>
      </p:sp>
      <p:sp>
        <p:nvSpPr>
          <p:cNvPr id="6" name="Marcador de Posição do Rodapé 5"/>
          <p:cNvSpPr>
            <a:spLocks noGrp="1"/>
          </p:cNvSpPr>
          <p:nvPr>
            <p:ph type="ftr" sz="quarter" idx="11"/>
          </p:nvPr>
        </p:nvSpPr>
        <p:spPr/>
        <p:txBody>
          <a:bodyPr/>
          <a:lstStyle/>
          <a:p>
            <a:endParaRPr lang="en-US"/>
          </a:p>
        </p:txBody>
      </p:sp>
      <p:sp>
        <p:nvSpPr>
          <p:cNvPr id="7" name="Marcador de Posição do Número do Diapositivo 6"/>
          <p:cNvSpPr>
            <a:spLocks noGrp="1"/>
          </p:cNvSpPr>
          <p:nvPr>
            <p:ph type="sldNum" sz="quarter" idx="12"/>
          </p:nvPr>
        </p:nvSpPr>
        <p:spPr/>
        <p:txBody>
          <a:bodyPr/>
          <a:lstStyle/>
          <a:p>
            <a:fld id="{8745C66F-FC7B-4C52-931F-EAABACA1CBDF}" type="slidenum">
              <a:rPr lang="en-US" smtClean="0"/>
              <a:pPr/>
              <a:t>‹nº›</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Posição do Títu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t-PT" smtClean="0"/>
              <a:t>Clique para editar o estilo do título do Modelo Global</a:t>
            </a:r>
            <a:endParaRPr lang="en-US"/>
          </a:p>
        </p:txBody>
      </p:sp>
      <p:sp>
        <p:nvSpPr>
          <p:cNvPr id="3" name="Marcador de Posição do Tex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t-PT" smtClean="0"/>
              <a:t>Clique para editar os estilos de texto do modelo global</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en-US"/>
          </a:p>
        </p:txBody>
      </p:sp>
      <p:sp>
        <p:nvSpPr>
          <p:cNvPr id="4" name="Marcador de Posição da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A3E61B-3AB3-490F-90D4-269C8A444AE7}" type="datetimeFigureOut">
              <a:rPr lang="en-US" smtClean="0"/>
              <a:pPr/>
              <a:t>9/13/2012</a:t>
            </a:fld>
            <a:endParaRPr lang="en-US"/>
          </a:p>
        </p:txBody>
      </p:sp>
      <p:sp>
        <p:nvSpPr>
          <p:cNvPr id="5" name="Marcador de Posição do Rodapé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Marcador de Posição do Número do Diapositivo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45C66F-FC7B-4C52-931F-EAABACA1CBDF}" type="slidenum">
              <a:rPr lang="en-US" smtClean="0"/>
              <a:pPr/>
              <a:t>‹nº›</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8" Type="http://schemas.openxmlformats.org/officeDocument/2006/relationships/hyperlink" Target="http://www.workeroftheworldjournal.net/index.php/current-edition2" TargetMode="External"/><Relationship Id="rId3" Type="http://schemas.openxmlformats.org/officeDocument/2006/relationships/image" Target="../media/image4.png"/><Relationship Id="rId7" Type="http://schemas.openxmlformats.org/officeDocument/2006/relationships/hyperlink" Target="http://msh-dijon.u-bourgogne.fr/" TargetMode="External"/><Relationship Id="rId2" Type="http://schemas.openxmlformats.org/officeDocument/2006/relationships/hyperlink" Target="http://www.workeroftheworldjournal.net/" TargetMode="External"/><Relationship Id="rId1" Type="http://schemas.openxmlformats.org/officeDocument/2006/relationships/slideLayout" Target="../slideLayouts/slideLayout6.xml"/><Relationship Id="rId6" Type="http://schemas.openxmlformats.org/officeDocument/2006/relationships/hyperlink" Target="http://www.socialhistory.org/" TargetMode="External"/><Relationship Id="rId5" Type="http://schemas.openxmlformats.org/officeDocument/2006/relationships/hyperlink" Target="http://www.ilr.cornell.edu/library/kheel/" TargetMode="External"/><Relationship Id="rId4" Type="http://schemas.openxmlformats.org/officeDocument/2006/relationships/hyperlink" Target="http://www.ifch.unicamp.br/ael"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8" Type="http://schemas.openxmlformats.org/officeDocument/2006/relationships/hyperlink" Target="http://iassc-mshdijon.in2p3.fr/spip.php?article143&amp;var_mode=calcul" TargetMode="External"/><Relationship Id="rId3" Type="http://schemas.openxmlformats.org/officeDocument/2006/relationships/hyperlink" Target="http://iassc-mshdijon.in2p3.fr/spip.php?article139&amp;var_mode=calcul" TargetMode="External"/><Relationship Id="rId7" Type="http://schemas.openxmlformats.org/officeDocument/2006/relationships/hyperlink" Target="http://iassc-mshdijon.in2p3.fr/spip.php?article142&amp;var_mode=calcul" TargetMode="External"/><Relationship Id="rId2" Type="http://schemas.openxmlformats.org/officeDocument/2006/relationships/hyperlink" Target="http://iassc-mshdijon.in2p3.fr/spip.php?article138&amp;var_mode=calcul" TargetMode="External"/><Relationship Id="rId1" Type="http://schemas.openxmlformats.org/officeDocument/2006/relationships/slideLayout" Target="../slideLayouts/slideLayout6.xml"/><Relationship Id="rId6" Type="http://schemas.openxmlformats.org/officeDocument/2006/relationships/hyperlink" Target="http://iassc-mshdijon.in2p3.fr/spip.php?article141&amp;var_mode=calcul" TargetMode="External"/><Relationship Id="rId11" Type="http://schemas.openxmlformats.org/officeDocument/2006/relationships/hyperlink" Target="http://iassc-mshdijon.in2p3.fr/spip.php?article147&amp;var_mode=calcul" TargetMode="External"/><Relationship Id="rId5" Type="http://schemas.openxmlformats.org/officeDocument/2006/relationships/hyperlink" Target="http://www.ilr.cornell.edu/library/kheel/" TargetMode="External"/><Relationship Id="rId10" Type="http://schemas.openxmlformats.org/officeDocument/2006/relationships/hyperlink" Target="http://iassc-mshdijon.in2p3.fr/spip.php?article146&amp;var_mode=calcul" TargetMode="External"/><Relationship Id="rId4" Type="http://schemas.openxmlformats.org/officeDocument/2006/relationships/hyperlink" Target="http://iassc-mshdijon.in2p3.fr/spip.php?article140&amp;var_mode=calcul" TargetMode="External"/><Relationship Id="rId9" Type="http://schemas.openxmlformats.org/officeDocument/2006/relationships/hyperlink" Target="http://iassc-mshdijon.in2p3.fr/spip.php?article145&amp;var_mode=calcul" TargetMode="External"/></Relationships>
</file>

<file path=ppt/slides/_rels/slide4.xml.rels><?xml version="1.0" encoding="UTF-8" standalone="yes"?>
<Relationships xmlns="http://schemas.openxmlformats.org/package/2006/relationships"><Relationship Id="rId8" Type="http://schemas.openxmlformats.org/officeDocument/2006/relationships/hyperlink" Target="http://iassc-mshdijon.in2p3.fr/spip.php?article153&amp;var_mode=calcul" TargetMode="External"/><Relationship Id="rId3" Type="http://schemas.openxmlformats.org/officeDocument/2006/relationships/hyperlink" Target="http://iassc-mshdijon.in2p3.fr/spip.php?article158&amp;var_mode=calcul" TargetMode="External"/><Relationship Id="rId7" Type="http://schemas.openxmlformats.org/officeDocument/2006/relationships/hyperlink" Target="http://iassc-mshdijon.in2p3.fr/spip.php?article152&amp;var_mode=calcul" TargetMode="External"/><Relationship Id="rId12" Type="http://schemas.openxmlformats.org/officeDocument/2006/relationships/hyperlink" Target="http://iassc-mshdijon.in2p3.fr/spip.php?article157&amp;var_mode=calcul" TargetMode="External"/><Relationship Id="rId2" Type="http://schemas.openxmlformats.org/officeDocument/2006/relationships/hyperlink" Target="http://iassc-mshdijon.in2p3.fr/spip.php?article148&amp;var_mode=calcul" TargetMode="External"/><Relationship Id="rId1" Type="http://schemas.openxmlformats.org/officeDocument/2006/relationships/slideLayout" Target="../slideLayouts/slideLayout6.xml"/><Relationship Id="rId6" Type="http://schemas.openxmlformats.org/officeDocument/2006/relationships/hyperlink" Target="http://iassc-mshdijon.in2p3.fr/spip.php?article151&amp;var_mode=calcul" TargetMode="External"/><Relationship Id="rId11" Type="http://schemas.openxmlformats.org/officeDocument/2006/relationships/hyperlink" Target="http://iassc-mshdijon.in2p3.fr/spip.php?article156&amp;var_mode=calcul" TargetMode="External"/><Relationship Id="rId5" Type="http://schemas.openxmlformats.org/officeDocument/2006/relationships/hyperlink" Target="http://iassc-mshdijon.in2p3.fr/spip.php?article150&amp;var_mode=calcul" TargetMode="External"/><Relationship Id="rId10" Type="http://schemas.openxmlformats.org/officeDocument/2006/relationships/hyperlink" Target="http://iassc-mshdijon.in2p3.fr/spip.php?article155&amp;var_mode=calcul" TargetMode="External"/><Relationship Id="rId4" Type="http://schemas.openxmlformats.org/officeDocument/2006/relationships/hyperlink" Target="http://iassc-mshdijon.in2p3.fr/spip.php?article149&amp;var_mode=calcul" TargetMode="External"/><Relationship Id="rId9" Type="http://schemas.openxmlformats.org/officeDocument/2006/relationships/hyperlink" Target="http://iassc-mshdijon.in2p3.fr/spip.php?article154&amp;var_mode=calcul"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iassc-mshdijon.in2p3.fr/" TargetMode="Externa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hyperlink" Target="http://iassc-mshdijon.in2p3.fr/spip.php?article16&amp;lang=en" TargetMode="Externa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www.workeroftheworldjournal.net/" TargetMode="Externa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pt-PT" dirty="0"/>
          </a:p>
        </p:txBody>
      </p:sp>
      <p:pic>
        <p:nvPicPr>
          <p:cNvPr id="3" name="Imagem 2" descr="Banner"/>
          <p:cNvPicPr/>
          <p:nvPr/>
        </p:nvPicPr>
        <p:blipFill>
          <a:blip r:embed="rId2" cstate="print">
            <a:extLst>
              <a:ext uri="{28A0092B-C50C-407E-A947-70E740481C1C}">
                <a14:useLocalDpi xmlns:lc="http://schemas.openxmlformats.org/drawingml/2006/lockedCanvas" xmlns:pic="http://schemas.openxmlformats.org/drawingml/2006/picture" xmlns:a14="http://schemas.microsoft.com/office/drawing/2010/main" xmlns:wps="http://schemas.microsoft.com/office/word/2010/wordprocessingShape" xmlns:wpi="http://schemas.microsoft.com/office/word/2010/wordprocessingInk" xmlns:wpg="http://schemas.microsoft.com/office/word/2010/wordprocessingGroup" xmlns:w14="http://schemas.microsoft.com/office/word/2010/wordml" xmlns:w="http://schemas.openxmlformats.org/wordprocessingml/2006/main" xmlns:w10="urn:schemas-microsoft-com:office:word" xmlns:wp14="http://schemas.microsoft.com/office/word/2010/wordprocessingDrawing" xmlns:v="urn:schemas-microsoft-com:vml" xmlns:o="urn:schemas-microsoft-com:office:office" xmlns:mc="http://schemas.openxmlformats.org/markup-compatibility/2006" xmlns:wpc="http://schemas.microsoft.com/office/word/2010/wordprocessingCanvas" xmlns="" xmlns:wne="http://schemas.microsoft.com/office/word/2006/wordml" xmlns:wp="http://schemas.openxmlformats.org/drawingml/2006/wordprocessingDrawing" xmlns:m="http://schemas.openxmlformats.org/officeDocument/2006/math" xmlns:ve="http://schemas.openxmlformats.org/markup-compatibility/2006" val="0"/>
              </a:ext>
            </a:extLst>
          </a:blip>
          <a:srcRect/>
          <a:stretch>
            <a:fillRect/>
          </a:stretch>
        </p:blipFill>
        <p:spPr bwMode="auto">
          <a:xfrm>
            <a:off x="1905000" y="381000"/>
            <a:ext cx="5400040" cy="972820"/>
          </a:xfrm>
          <a:prstGeom prst="rect">
            <a:avLst/>
          </a:prstGeom>
          <a:noFill/>
          <a:ln>
            <a:noFill/>
          </a:ln>
        </p:spPr>
      </p:pic>
      <p:sp>
        <p:nvSpPr>
          <p:cNvPr id="1025" name="Rectangle 1"/>
          <p:cNvSpPr>
            <a:spLocks noChangeArrowheads="1"/>
          </p:cNvSpPr>
          <p:nvPr/>
        </p:nvSpPr>
        <p:spPr bwMode="auto">
          <a:xfrm>
            <a:off x="0" y="1933181"/>
            <a:ext cx="9144000" cy="34778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49263" algn="just"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The </a:t>
            </a:r>
            <a:r>
              <a:rPr kumimoji="0" lang="en-US" sz="2000" b="1" i="0" u="none" strike="noStrike" cap="none" normalizeH="0" baseline="0" dirty="0" smtClean="0">
                <a:ln>
                  <a:noFill/>
                </a:ln>
                <a:solidFill>
                  <a:srgbClr val="4F81BD"/>
                </a:solidFill>
                <a:effectLst/>
                <a:latin typeface="Calibri" pitchFamily="34" charset="0"/>
                <a:ea typeface="Calibri" pitchFamily="34" charset="0"/>
                <a:cs typeface="Times New Roman" pitchFamily="18" charset="0"/>
              </a:rPr>
              <a:t>International Association Strikes and Social Conflicts (IASSC) </a:t>
            </a:r>
            <a:r>
              <a:rPr kumimoji="0" lang="en-US"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invites your research group, center or institution to become a member. In this short resume you will find all the information’s about the Association, the new peer review journal, the next conference (Dijon, France 15-19 2013), the new websites and the publications of the Association.</a:t>
            </a:r>
            <a:endParaRPr kumimoji="0" lang="pt-PT" sz="2000" b="0" i="0" u="none" strike="noStrike" cap="none" normalizeH="0" baseline="0" dirty="0" smtClean="0">
              <a:ln>
                <a:noFill/>
              </a:ln>
              <a:solidFill>
                <a:schemeClr val="tx1"/>
              </a:solidFill>
              <a:effectLst/>
              <a:latin typeface="Arial" pitchFamily="34" charset="0"/>
            </a:endParaRPr>
          </a:p>
          <a:p>
            <a:pPr marL="0" marR="0" lvl="0" indent="449263" algn="just"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The International Association Strikes and Social Conflicts, an Association of institutional and individual members, aims to promote and disseminates studies on </a:t>
            </a:r>
            <a:r>
              <a:rPr kumimoji="0" lang="en-US" sz="20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labour</a:t>
            </a:r>
            <a:r>
              <a:rPr kumimoji="0" lang="en-US"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and social conflicts in an interdisciplinary, global, long term historical and non Eurocentric perspective. The International Association Strikes and Social Conflicts organize conferences every two years at different locations in the North or the South; keep up a website that serves for the studies in this area; issue Workers of the World.</a:t>
            </a:r>
            <a:endParaRPr kumimoji="0" lang="en-US" sz="2000" b="0" i="0" u="none" strike="noStrike" cap="none" normalizeH="0" baseline="0" dirty="0" smtClean="0">
              <a:ln>
                <a:noFill/>
              </a:ln>
              <a:solidFill>
                <a:schemeClr val="tx1"/>
              </a:solidFill>
              <a:effectLst/>
              <a:latin typeface="Arial"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pt-PT" dirty="0"/>
          </a:p>
        </p:txBody>
      </p:sp>
      <p:pic>
        <p:nvPicPr>
          <p:cNvPr id="3" name="Imagem 2" descr="http://iassc-mshdijon.in2p3.fr/IMG/png/workersworldlogo.png">
            <a:hlinkClick r:id="rId2"/>
          </p:cNvPr>
          <p:cNvPicPr/>
          <p:nvPr/>
        </p:nvPicPr>
        <p:blipFill>
          <a:blip r:embed="rId3" cstate="print">
            <a:extLst>
              <a:ext uri="{28A0092B-C50C-407E-A947-70E740481C1C}">
                <a14:useLocalDpi xmlns:lc="http://schemas.openxmlformats.org/drawingml/2006/lockedCanvas" xmlns:pic="http://schemas.openxmlformats.org/drawingml/2006/picture" xmlns:a14="http://schemas.microsoft.com/office/drawing/2010/main" xmlns:wps="http://schemas.microsoft.com/office/word/2010/wordprocessingShape" xmlns:wpi="http://schemas.microsoft.com/office/word/2010/wordprocessingInk" xmlns:wpg="http://schemas.microsoft.com/office/word/2010/wordprocessingGroup" xmlns:w14="http://schemas.microsoft.com/office/word/2010/wordml" xmlns:w="http://schemas.openxmlformats.org/wordprocessingml/2006/main" xmlns:w10="urn:schemas-microsoft-com:office:word" xmlns:wp14="http://schemas.microsoft.com/office/word/2010/wordprocessingDrawing" xmlns:v="urn:schemas-microsoft-com:vml" xmlns:o="urn:schemas-microsoft-com:office:office" xmlns:mc="http://schemas.openxmlformats.org/markup-compatibility/2006" xmlns:wpc="http://schemas.microsoft.com/office/word/2010/wordprocessingCanvas" xmlns="" xmlns:wne="http://schemas.microsoft.com/office/word/2006/wordml" xmlns:wp="http://schemas.openxmlformats.org/drawingml/2006/wordprocessingDrawing" xmlns:m="http://schemas.openxmlformats.org/officeDocument/2006/math" xmlns:ve="http://schemas.openxmlformats.org/markup-compatibility/2006" val="0"/>
              </a:ext>
            </a:extLst>
          </a:blip>
          <a:srcRect/>
          <a:stretch>
            <a:fillRect/>
          </a:stretch>
        </p:blipFill>
        <p:spPr bwMode="auto">
          <a:xfrm>
            <a:off x="3048000" y="228600"/>
            <a:ext cx="1990407" cy="1585278"/>
          </a:xfrm>
          <a:prstGeom prst="rect">
            <a:avLst/>
          </a:prstGeom>
          <a:noFill/>
          <a:ln>
            <a:noFill/>
          </a:ln>
        </p:spPr>
      </p:pic>
      <p:sp>
        <p:nvSpPr>
          <p:cNvPr id="16385" name="Rectangle 1"/>
          <p:cNvSpPr>
            <a:spLocks noChangeArrowheads="1"/>
          </p:cNvSpPr>
          <p:nvPr/>
        </p:nvSpPr>
        <p:spPr bwMode="auto">
          <a:xfrm>
            <a:off x="0" y="4194600"/>
            <a:ext cx="9144000" cy="400110"/>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Arial" pitchFamily="34" charset="0"/>
            </a:endParaRPr>
          </a:p>
        </p:txBody>
      </p:sp>
      <p:sp>
        <p:nvSpPr>
          <p:cNvPr id="20481" name="Rectangle 1"/>
          <p:cNvSpPr>
            <a:spLocks noChangeArrowheads="1"/>
          </p:cNvSpPr>
          <p:nvPr/>
        </p:nvSpPr>
        <p:spPr bwMode="auto">
          <a:xfrm>
            <a:off x="228600" y="2711932"/>
            <a:ext cx="8686800" cy="3477875"/>
          </a:xfrm>
          <a:prstGeom prst="rect">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Workers of the World is </a:t>
            </a:r>
            <a:r>
              <a:rPr kumimoji="0" lang="en-US" sz="2000" b="0" i="0" u="none" strike="noStrike" cap="none" normalizeH="0" baseline="0" dirty="0" smtClean="0">
                <a:ln>
                  <a:noFill/>
                </a:ln>
                <a:solidFill>
                  <a:schemeClr val="accent2">
                    <a:lumMod val="75000"/>
                  </a:schemeClr>
                </a:solidFill>
                <a:effectLst/>
                <a:latin typeface="Arial" pitchFamily="34" charset="0"/>
                <a:ea typeface="Times New Roman" pitchFamily="18" charset="0"/>
                <a:cs typeface="Arial" pitchFamily="34" charset="0"/>
              </a:rPr>
              <a:t>sponsor </a:t>
            </a:r>
            <a:r>
              <a:rPr kumimoji="0" lang="en-US" sz="20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by:</a:t>
            </a:r>
            <a:endParaRPr kumimoji="0" lang="pt-PT" sz="20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pt-PT"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hlinkClick r:id="rId4"/>
              </a:rPr>
              <a:t>Arquivo </a:t>
            </a:r>
            <a:r>
              <a:rPr kumimoji="0" lang="pt-PT" sz="20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hlinkClick r:id="rId4"/>
              </a:rPr>
              <a:t>Edgard</a:t>
            </a:r>
            <a:r>
              <a:rPr kumimoji="0" lang="pt-PT"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hlinkClick r:id="rId4"/>
              </a:rPr>
              <a:t> </a:t>
            </a:r>
            <a:r>
              <a:rPr kumimoji="0" lang="pt-PT" sz="20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hlinkClick r:id="rId4"/>
              </a:rPr>
              <a:t>Leuenrot</a:t>
            </a:r>
            <a:r>
              <a:rPr kumimoji="0" lang="pt-PT"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hlinkClick r:id="rId4"/>
              </a:rPr>
              <a:t> - Unicamp (Brasil)</a:t>
            </a:r>
            <a:r>
              <a:rPr kumimoji="0" lang="pt-PT" sz="2000" b="0" i="0" u="none" strike="noStrike" cap="none" normalizeH="0" baseline="0" dirty="0" smtClean="0">
                <a:ln>
                  <a:noFill/>
                </a:ln>
                <a:solidFill>
                  <a:schemeClr val="tx1"/>
                </a:solidFill>
                <a:effectLst/>
                <a:latin typeface="Calibri"/>
                <a:ea typeface="Calibri" pitchFamily="34" charset="0"/>
                <a:cs typeface="Times New Roman" pitchFamily="18" charset="0"/>
              </a:rPr>
              <a:t> </a:t>
            </a:r>
            <a:endParaRPr kumimoji="0" lang="pt-PT" sz="20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hlinkClick r:id="rId5"/>
              </a:rPr>
              <a:t>Catherwood</a:t>
            </a:r>
            <a:r>
              <a:rPr kumimoji="0" lang="en-US"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hlinkClick r:id="rId5"/>
              </a:rPr>
              <a:t> Library </a:t>
            </a:r>
            <a:r>
              <a:rPr kumimoji="0" lang="en-US" sz="20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hlinkClick r:id="rId5"/>
              </a:rPr>
              <a:t>Kheel</a:t>
            </a:r>
            <a:r>
              <a:rPr kumimoji="0" lang="en-US"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hlinkClick r:id="rId5"/>
              </a:rPr>
              <a:t> Center - Cornell University (USA)</a:t>
            </a:r>
            <a:r>
              <a:rPr kumimoji="0" lang="en-US" sz="2000" b="0" i="0" u="none" strike="noStrike" cap="none" normalizeH="0" baseline="0" dirty="0" smtClean="0">
                <a:ln>
                  <a:noFill/>
                </a:ln>
                <a:solidFill>
                  <a:schemeClr val="tx1"/>
                </a:solidFill>
                <a:effectLst/>
                <a:latin typeface="Calibri"/>
                <a:ea typeface="Calibri" pitchFamily="34" charset="0"/>
                <a:cs typeface="Times New Roman" pitchFamily="18" charset="0"/>
              </a:rPr>
              <a:t> </a:t>
            </a:r>
            <a:endParaRPr kumimoji="0" lang="pt-PT" sz="20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International Association Strikes and Social Conflicts</a:t>
            </a:r>
            <a:endParaRPr kumimoji="0" lang="pt-PT" sz="20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hlinkClick r:id="rId6"/>
              </a:rPr>
              <a:t>International Institute for Social History (Amsterdam)</a:t>
            </a:r>
            <a:r>
              <a:rPr kumimoji="0" lang="en-US"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endParaRPr kumimoji="0" lang="pt-PT" sz="20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hlinkClick r:id="rId7"/>
              </a:rPr>
              <a:t>Maison</a:t>
            </a:r>
            <a:r>
              <a:rPr kumimoji="0" lang="en-US"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hlinkClick r:id="rId7"/>
              </a:rPr>
              <a:t> des Sciences de </a:t>
            </a:r>
            <a:r>
              <a:rPr kumimoji="0" lang="en-US" sz="20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hlinkClick r:id="rId7"/>
              </a:rPr>
              <a:t>l'Homme</a:t>
            </a:r>
            <a:r>
              <a:rPr kumimoji="0" lang="en-US"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hlinkClick r:id="rId7"/>
              </a:rPr>
              <a:t> de Dijon (France)</a:t>
            </a:r>
            <a:r>
              <a:rPr kumimoji="0" lang="en-US"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sz="2000" dirty="0" smtClean="0">
              <a:latin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pt-PT" sz="20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The first issue of </a:t>
            </a:r>
            <a:r>
              <a:rPr kumimoji="0" lang="en-US" sz="2000" b="1" i="0" u="none" strike="noStrike" cap="none" normalizeH="0" baseline="0" dirty="0" smtClean="0">
                <a:ln>
                  <a:noFill/>
                </a:ln>
                <a:solidFill>
                  <a:srgbClr val="C0504D"/>
                </a:solidFill>
                <a:effectLst/>
                <a:latin typeface="Times New Roman" pitchFamily="18" charset="0"/>
                <a:ea typeface="Calibri" pitchFamily="34" charset="0"/>
                <a:cs typeface="Times New Roman" pitchFamily="18" charset="0"/>
              </a:rPr>
              <a:t>Workers of the World </a:t>
            </a:r>
            <a:r>
              <a:rPr kumimoji="0" lang="en-US"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is already online, with free </a:t>
            </a:r>
            <a:r>
              <a:rPr kumimoji="0" lang="en-US" sz="20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acess</a:t>
            </a:r>
            <a:r>
              <a:rPr kumimoji="0" lang="en-US"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pt-PT" sz="20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hlinkClick r:id="rId8"/>
              </a:rPr>
              <a:t>http://www.workeroftheworldjournal.net/index.php/current-edition2</a:t>
            </a:r>
            <a:endParaRPr kumimoji="0" lang="en-US" sz="2000" b="0" i="0" u="none" strike="noStrike" cap="none" normalizeH="0" baseline="0" dirty="0" smtClean="0">
              <a:ln>
                <a:noFill/>
              </a:ln>
              <a:solidFill>
                <a:schemeClr val="tx1"/>
              </a:solidFill>
              <a:effectLst/>
              <a:latin typeface="Arial"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04800" y="304800"/>
            <a:ext cx="8229600" cy="1143000"/>
          </a:xfrm>
        </p:spPr>
        <p:txBody>
          <a:bodyPr>
            <a:normAutofit fontScale="90000"/>
          </a:bodyPr>
          <a:lstStyle/>
          <a:p>
            <a:r>
              <a:rPr lang="en-US" b="1" dirty="0" smtClean="0"/>
              <a:t> </a:t>
            </a:r>
            <a:r>
              <a:rPr lang="en-US" b="1" dirty="0" smtClean="0">
                <a:solidFill>
                  <a:schemeClr val="accent2">
                    <a:lumMod val="75000"/>
                  </a:schemeClr>
                </a:solidFill>
              </a:rPr>
              <a:t>"New Perspectives on Global </a:t>
            </a:r>
            <a:r>
              <a:rPr lang="en-US" b="1" dirty="0" err="1" smtClean="0">
                <a:solidFill>
                  <a:schemeClr val="accent2">
                    <a:lumMod val="75000"/>
                  </a:schemeClr>
                </a:solidFill>
              </a:rPr>
              <a:t>labour</a:t>
            </a:r>
            <a:r>
              <a:rPr lang="en-US" b="1" dirty="0" smtClean="0">
                <a:solidFill>
                  <a:schemeClr val="accent2">
                    <a:lumMod val="75000"/>
                  </a:schemeClr>
                </a:solidFill>
              </a:rPr>
              <a:t> </a:t>
            </a:r>
            <a:r>
              <a:rPr lang="en-US" b="1" dirty="0" smtClean="0">
                <a:solidFill>
                  <a:schemeClr val="accent2">
                    <a:lumMod val="75000"/>
                  </a:schemeClr>
                </a:solidFill>
              </a:rPr>
              <a:t>history“</a:t>
            </a:r>
            <a:r>
              <a:rPr lang="en-US" b="1" dirty="0" smtClean="0"/>
              <a:t/>
            </a:r>
            <a:br>
              <a:rPr lang="en-US" b="1" dirty="0" smtClean="0"/>
            </a:br>
            <a:r>
              <a:rPr lang="en-US" sz="2200" b="1" smtClean="0"/>
              <a:t>Special editor WW3: </a:t>
            </a:r>
            <a:r>
              <a:rPr lang="en-US" sz="2200" b="1" dirty="0" smtClean="0"/>
              <a:t>Christian </a:t>
            </a:r>
            <a:r>
              <a:rPr lang="en-US" sz="2200" b="1" dirty="0" err="1" smtClean="0"/>
              <a:t>Devito</a:t>
            </a:r>
            <a:r>
              <a:rPr lang="en-US" dirty="0" smtClean="0"/>
              <a:t> </a:t>
            </a:r>
            <a:r>
              <a:rPr lang="en-US" sz="2000" dirty="0" smtClean="0"/>
              <a:t>(IISH)</a:t>
            </a:r>
            <a:endParaRPr lang="pt-PT" sz="2000" dirty="0"/>
          </a:p>
        </p:txBody>
      </p:sp>
      <p:sp>
        <p:nvSpPr>
          <p:cNvPr id="3" name="Rectângulo 2"/>
          <p:cNvSpPr/>
          <p:nvPr/>
        </p:nvSpPr>
        <p:spPr>
          <a:xfrm>
            <a:off x="0" y="2362200"/>
            <a:ext cx="9144000" cy="4154984"/>
          </a:xfrm>
          <a:prstGeom prst="rect">
            <a:avLst/>
          </a:prstGeom>
        </p:spPr>
        <p:txBody>
          <a:bodyPr wrap="square">
            <a:spAutoFit/>
          </a:bodyPr>
          <a:lstStyle/>
          <a:p>
            <a:r>
              <a:rPr lang="en-US" sz="2400" b="1" dirty="0" smtClean="0"/>
              <a:t>Call for articles for a special issue on "New Perspectives on Global </a:t>
            </a:r>
            <a:r>
              <a:rPr lang="en-US" sz="2400" b="1" dirty="0" err="1" smtClean="0"/>
              <a:t>labour</a:t>
            </a:r>
            <a:r>
              <a:rPr lang="en-US" sz="2400" b="1" dirty="0" smtClean="0"/>
              <a:t> history"</a:t>
            </a:r>
            <a:r>
              <a:rPr lang="en-US" sz="2400" dirty="0" smtClean="0"/>
              <a:t> of the peer-reviewed international journal Workers of the World</a:t>
            </a:r>
          </a:p>
          <a:p>
            <a:r>
              <a:rPr lang="en-US" sz="2400" dirty="0" smtClean="0"/>
              <a:t>The call for articles is open to PhD-, young- and senior researchers from all over the world.</a:t>
            </a:r>
          </a:p>
          <a:p>
            <a:r>
              <a:rPr lang="en-US" sz="2400" dirty="0" smtClean="0"/>
              <a:t>The deadline for submission of the articles is 10th December 2012; articles will be published on line on 15th May 2013.</a:t>
            </a:r>
          </a:p>
          <a:p>
            <a:r>
              <a:rPr lang="en-US" sz="2400" dirty="0" smtClean="0"/>
              <a:t>The originals may be submitted in English, Spanish, French, Portuguese and Italian. However, the article in its final form will be published in English, so - once approved for publication - the author is responsible for its translation within two months.</a:t>
            </a:r>
            <a:endParaRPr lang="en-US" sz="24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ChangeArrowheads="1"/>
          </p:cNvSpPr>
          <p:nvPr/>
        </p:nvSpPr>
        <p:spPr bwMode="auto">
          <a:xfrm>
            <a:off x="0" y="199325"/>
            <a:ext cx="9144000" cy="447814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49263" algn="ctr" defTabSz="914400" rtl="0" eaLnBrk="1" fontAlgn="base" latinLnBrk="0" hangingPunct="1">
              <a:lnSpc>
                <a:spcPct val="100000"/>
              </a:lnSpc>
              <a:spcBef>
                <a:spcPct val="0"/>
              </a:spcBef>
              <a:spcAft>
                <a:spcPct val="0"/>
              </a:spcAft>
              <a:buClrTx/>
              <a:buSzTx/>
              <a:buFontTx/>
              <a:buNone/>
              <a:tabLst/>
            </a:pPr>
            <a:r>
              <a:rPr kumimoji="0" lang="en-US" sz="3200" b="1" i="0" u="none" strike="noStrike" cap="none" normalizeH="0" baseline="0" dirty="0" smtClean="0">
                <a:ln>
                  <a:noFill/>
                </a:ln>
                <a:solidFill>
                  <a:schemeClr val="accent1">
                    <a:lumMod val="60000"/>
                    <a:lumOff val="40000"/>
                  </a:schemeClr>
                </a:solidFill>
                <a:effectLst/>
                <a:latin typeface="Calibri" pitchFamily="34" charset="0"/>
                <a:ea typeface="Calibri" pitchFamily="34" charset="0"/>
                <a:cs typeface="Times New Roman" pitchFamily="18" charset="0"/>
              </a:rPr>
              <a:t>The Executive </a:t>
            </a:r>
            <a:r>
              <a:rPr lang="en-US" sz="3200" b="1" dirty="0" smtClean="0">
                <a:solidFill>
                  <a:schemeClr val="accent1">
                    <a:lumMod val="60000"/>
                    <a:lumOff val="40000"/>
                  </a:schemeClr>
                </a:solidFill>
                <a:latin typeface="Calibri" pitchFamily="34" charset="0"/>
                <a:ea typeface="Calibri" pitchFamily="34" charset="0"/>
                <a:cs typeface="Times New Roman" pitchFamily="18" charset="0"/>
              </a:rPr>
              <a:t>B</a:t>
            </a:r>
            <a:r>
              <a:rPr kumimoji="0" lang="en-US" sz="3200" b="1" i="0" u="none" strike="noStrike" cap="none" normalizeH="0" baseline="0" dirty="0" smtClean="0">
                <a:ln>
                  <a:noFill/>
                </a:ln>
                <a:solidFill>
                  <a:schemeClr val="accent1">
                    <a:lumMod val="60000"/>
                    <a:lumOff val="40000"/>
                  </a:schemeClr>
                </a:solidFill>
                <a:effectLst/>
                <a:latin typeface="Calibri" pitchFamily="34" charset="0"/>
                <a:ea typeface="Calibri" pitchFamily="34" charset="0"/>
                <a:cs typeface="Times New Roman" pitchFamily="18" charset="0"/>
              </a:rPr>
              <a:t>oard of the IASSC</a:t>
            </a:r>
          </a:p>
          <a:p>
            <a:pPr marL="0" marR="0" lvl="0" indent="449263" algn="l" defTabSz="914400" rtl="0" eaLnBrk="1" fontAlgn="base" latinLnBrk="0" hangingPunct="1">
              <a:lnSpc>
                <a:spcPct val="100000"/>
              </a:lnSpc>
              <a:spcBef>
                <a:spcPct val="0"/>
              </a:spcBef>
              <a:spcAft>
                <a:spcPct val="0"/>
              </a:spcAft>
              <a:buClrTx/>
              <a:buSzTx/>
              <a:buFontTx/>
              <a:buNone/>
              <a:tabLst/>
            </a:pPr>
            <a:endParaRPr kumimoji="0" lang="pt-PT" sz="3200" b="0" i="0" u="none" strike="noStrike" cap="none" normalizeH="0" baseline="0" dirty="0" smtClean="0">
              <a:ln>
                <a:noFill/>
              </a:ln>
              <a:solidFill>
                <a:schemeClr val="tx1"/>
              </a:solidFill>
              <a:effectLst/>
              <a:latin typeface="Arial" pitchFamily="34" charset="0"/>
            </a:endParaRPr>
          </a:p>
          <a:p>
            <a:pPr marL="0" marR="0" lvl="0" indent="449263"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Raquel Varela (IHC, Portugal; IISG Amsterdam), President; </a:t>
            </a:r>
          </a:p>
          <a:p>
            <a:pPr marL="0" marR="0" lvl="0" indent="449263"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Andréia</a:t>
            </a:r>
            <a:r>
              <a:rPr kumimoji="0" lang="en-US" sz="2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en-US" sz="24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Galvão</a:t>
            </a:r>
            <a:r>
              <a:rPr kumimoji="0" lang="en-US" sz="2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en-US" sz="24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Unicamp</a:t>
            </a:r>
            <a:r>
              <a:rPr kumimoji="0" lang="en-US" sz="2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en-US" sz="24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Brasil</a:t>
            </a:r>
            <a:r>
              <a:rPr kumimoji="0" lang="en-US" sz="2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Vice-president </a:t>
            </a:r>
          </a:p>
          <a:p>
            <a:pPr marL="0" marR="0" lvl="0" indent="449263"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Serge </a:t>
            </a:r>
            <a:r>
              <a:rPr kumimoji="0" lang="en-US" sz="24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Wolikow</a:t>
            </a:r>
            <a:r>
              <a:rPr kumimoji="0" lang="en-US" sz="2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(MSH, Dijon, France), </a:t>
            </a:r>
            <a:r>
              <a:rPr kumimoji="0" lang="en-US" sz="2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Vice-president for Archives</a:t>
            </a:r>
            <a:endParaRPr kumimoji="0" lang="en-US" sz="2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449263"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Sjaak</a:t>
            </a:r>
            <a:r>
              <a:rPr kumimoji="0" lang="en-US" sz="2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van </a:t>
            </a:r>
            <a:r>
              <a:rPr kumimoji="0" lang="en-US" sz="24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der</a:t>
            </a:r>
            <a:r>
              <a:rPr kumimoji="0" lang="en-US" sz="2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en-US" sz="24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Velden</a:t>
            </a:r>
            <a:r>
              <a:rPr kumimoji="0" lang="en-US" sz="2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(Rotterdam), Treasure</a:t>
            </a:r>
          </a:p>
          <a:p>
            <a:pPr marL="0" marR="0" lvl="0" indent="449263"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Alvaro Bianchi (</a:t>
            </a:r>
            <a:r>
              <a:rPr kumimoji="0" lang="en-US" sz="24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Unicamp</a:t>
            </a:r>
            <a:r>
              <a:rPr kumimoji="0" lang="en-US" sz="2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Brazil)</a:t>
            </a:r>
          </a:p>
          <a:p>
            <a:pPr marL="0" marR="0" lvl="0" indent="449263"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Geert</a:t>
            </a:r>
            <a:r>
              <a:rPr kumimoji="0" lang="en-US" sz="2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van </a:t>
            </a:r>
            <a:r>
              <a:rPr kumimoji="0" lang="en-US" sz="24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Goethem</a:t>
            </a:r>
            <a:r>
              <a:rPr kumimoji="0" lang="en-US" sz="2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(AMSAB, Belgium)</a:t>
            </a:r>
          </a:p>
          <a:p>
            <a:pPr marL="0" marR="0" lvl="0" indent="449263"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Marcel van </a:t>
            </a:r>
            <a:r>
              <a:rPr kumimoji="0" lang="en-US" sz="24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der</a:t>
            </a:r>
            <a:r>
              <a:rPr kumimoji="0" lang="en-US" sz="2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Linden (IISG Amsterdam)</a:t>
            </a:r>
          </a:p>
          <a:p>
            <a:pPr marL="0" marR="0" lvl="0" indent="449263"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Xavier </a:t>
            </a:r>
            <a:r>
              <a:rPr kumimoji="0" lang="en-US" sz="24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Domènech</a:t>
            </a:r>
            <a:r>
              <a:rPr kumimoji="0" lang="en-US" sz="2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(CEFID, Spain)</a:t>
            </a:r>
            <a:r>
              <a:rPr kumimoji="0" lang="en-US" sz="11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r>
            <a:br>
              <a:rPr kumimoji="0" lang="en-US" sz="11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br>
            <a:r>
              <a:rPr kumimoji="0" lang="en-US" sz="11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r>
            <a:br>
              <a:rPr kumimoji="0" lang="en-US" sz="11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br>
            <a:endParaRPr kumimoji="0" lang="en-US" sz="1800" b="0" i="0" u="none" strike="noStrike" cap="none" normalizeH="0" baseline="0" dirty="0" smtClean="0">
              <a:ln>
                <a:noFill/>
              </a:ln>
              <a:solidFill>
                <a:schemeClr val="tx1"/>
              </a:solidFill>
              <a:effectLst/>
              <a:latin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4830762"/>
          </a:xfrm>
          <a:ln w="38100">
            <a:solidFill>
              <a:schemeClr val="accent3">
                <a:lumMod val="60000"/>
                <a:lumOff val="40000"/>
              </a:schemeClr>
            </a:solidFill>
          </a:ln>
        </p:spPr>
        <p:txBody>
          <a:bodyPr>
            <a:normAutofit fontScale="90000"/>
          </a:bodyPr>
          <a:lstStyle/>
          <a:p>
            <a:pPr algn="l"/>
            <a:r>
              <a:rPr lang="en-US" sz="2000" dirty="0" smtClean="0"/>
              <a:t/>
            </a:r>
            <a:br>
              <a:rPr lang="en-US" sz="2000" dirty="0" smtClean="0"/>
            </a:br>
            <a:r>
              <a:rPr lang="en-US" sz="2000" dirty="0" smtClean="0"/>
              <a:t>The members of the Association are:</a:t>
            </a:r>
            <a:br>
              <a:rPr lang="en-US" sz="2000" dirty="0" smtClean="0"/>
            </a:br>
            <a:r>
              <a:rPr lang="pt-PT" sz="2000" dirty="0" smtClean="0"/>
              <a:t/>
            </a:r>
            <a:br>
              <a:rPr lang="pt-PT" sz="2000" dirty="0" smtClean="0"/>
            </a:br>
            <a:r>
              <a:rPr lang="en-US" sz="2000" dirty="0" err="1" smtClean="0">
                <a:hlinkClick r:id="rId2"/>
              </a:rPr>
              <a:t>Amsab</a:t>
            </a:r>
            <a:r>
              <a:rPr lang="en-US" sz="2000" dirty="0" smtClean="0">
                <a:hlinkClick r:id="rId2"/>
              </a:rPr>
              <a:t> – </a:t>
            </a:r>
            <a:r>
              <a:rPr lang="en-US" sz="2000" dirty="0" err="1" smtClean="0">
                <a:hlinkClick r:id="rId2"/>
              </a:rPr>
              <a:t>Instituut</a:t>
            </a:r>
            <a:r>
              <a:rPr lang="en-US" sz="2000" dirty="0" smtClean="0">
                <a:hlinkClick r:id="rId2"/>
              </a:rPr>
              <a:t> </a:t>
            </a:r>
            <a:r>
              <a:rPr lang="en-US" sz="2000" dirty="0" err="1" smtClean="0">
                <a:hlinkClick r:id="rId2"/>
              </a:rPr>
              <a:t>voor</a:t>
            </a:r>
            <a:r>
              <a:rPr lang="en-US" sz="2000" dirty="0" smtClean="0">
                <a:hlinkClick r:id="rId2"/>
              </a:rPr>
              <a:t> </a:t>
            </a:r>
            <a:r>
              <a:rPr lang="en-US" sz="2000" dirty="0" err="1" smtClean="0">
                <a:hlinkClick r:id="rId2"/>
              </a:rPr>
              <a:t>Sociale</a:t>
            </a:r>
            <a:r>
              <a:rPr lang="en-US" sz="2000" dirty="0" smtClean="0">
                <a:hlinkClick r:id="rId2"/>
              </a:rPr>
              <a:t> </a:t>
            </a:r>
            <a:r>
              <a:rPr lang="en-US" sz="2000" dirty="0" err="1" smtClean="0">
                <a:hlinkClick r:id="rId2"/>
              </a:rPr>
              <a:t>Geschiedenis</a:t>
            </a:r>
            <a:r>
              <a:rPr lang="en-US" sz="2000" dirty="0" smtClean="0">
                <a:hlinkClick r:id="rId2"/>
              </a:rPr>
              <a:t> (Ghent, Belgium)</a:t>
            </a:r>
            <a:r>
              <a:rPr lang="pt-PT" sz="2000" dirty="0" smtClean="0"/>
              <a:t/>
            </a:r>
            <a:br>
              <a:rPr lang="pt-PT" sz="2000" dirty="0" smtClean="0"/>
            </a:br>
            <a:r>
              <a:rPr lang="en-US" sz="2000" dirty="0" err="1" smtClean="0">
                <a:hlinkClick r:id="rId3"/>
              </a:rPr>
              <a:t>Arbetarrörelsens</a:t>
            </a:r>
            <a:r>
              <a:rPr lang="en-US" sz="2000" dirty="0" smtClean="0">
                <a:hlinkClick r:id="rId3"/>
              </a:rPr>
              <a:t> </a:t>
            </a:r>
            <a:r>
              <a:rPr lang="en-US" sz="2000" dirty="0" err="1" smtClean="0">
                <a:hlinkClick r:id="rId3"/>
              </a:rPr>
              <a:t>arkiv</a:t>
            </a:r>
            <a:r>
              <a:rPr lang="en-US" sz="2000" dirty="0" smtClean="0">
                <a:hlinkClick r:id="rId3"/>
              </a:rPr>
              <a:t> </a:t>
            </a:r>
            <a:r>
              <a:rPr lang="en-US" sz="2000" dirty="0" err="1" smtClean="0">
                <a:hlinkClick r:id="rId3"/>
              </a:rPr>
              <a:t>och</a:t>
            </a:r>
            <a:r>
              <a:rPr lang="en-US" sz="2000" dirty="0" smtClean="0">
                <a:hlinkClick r:id="rId3"/>
              </a:rPr>
              <a:t> </a:t>
            </a:r>
            <a:r>
              <a:rPr lang="en-US" sz="2000" dirty="0" err="1" smtClean="0">
                <a:hlinkClick r:id="rId3"/>
              </a:rPr>
              <a:t>bibliotek</a:t>
            </a:r>
            <a:r>
              <a:rPr lang="en-US" sz="2000" dirty="0" smtClean="0">
                <a:hlinkClick r:id="rId3"/>
              </a:rPr>
              <a:t> (</a:t>
            </a:r>
            <a:r>
              <a:rPr lang="en-US" sz="2000" dirty="0" err="1" smtClean="0">
                <a:hlinkClick r:id="rId3"/>
              </a:rPr>
              <a:t>Labour</a:t>
            </a:r>
            <a:r>
              <a:rPr lang="en-US" sz="2000" dirty="0" smtClean="0">
                <a:hlinkClick r:id="rId3"/>
              </a:rPr>
              <a:t> movement archives and library) (Stockholm, Sweden)</a:t>
            </a:r>
            <a:r>
              <a:rPr lang="pt-PT" sz="2000" dirty="0" smtClean="0"/>
              <a:t/>
            </a:r>
            <a:br>
              <a:rPr lang="pt-PT" sz="2000" dirty="0" smtClean="0"/>
            </a:br>
            <a:r>
              <a:rPr lang="pt-PT" sz="2000" dirty="0" smtClean="0">
                <a:hlinkClick r:id="rId4"/>
              </a:rPr>
              <a:t>Arquivo Edgar </a:t>
            </a:r>
            <a:r>
              <a:rPr lang="pt-PT" sz="2000" dirty="0" err="1" smtClean="0">
                <a:hlinkClick r:id="rId4"/>
              </a:rPr>
              <a:t>Leuenroth</a:t>
            </a:r>
            <a:r>
              <a:rPr lang="pt-PT" sz="2000" dirty="0" smtClean="0">
                <a:hlinkClick r:id="rId4"/>
              </a:rPr>
              <a:t> (Campinas, </a:t>
            </a:r>
            <a:r>
              <a:rPr lang="pt-PT" sz="2000" dirty="0" err="1" smtClean="0">
                <a:hlinkClick r:id="rId4"/>
              </a:rPr>
              <a:t>Brazil</a:t>
            </a:r>
            <a:r>
              <a:rPr lang="pt-PT" sz="2000" dirty="0" smtClean="0">
                <a:hlinkClick r:id="rId4"/>
              </a:rPr>
              <a:t>)</a:t>
            </a:r>
            <a:r>
              <a:rPr lang="pt-PT" sz="2000" dirty="0" smtClean="0"/>
              <a:t/>
            </a:r>
            <a:br>
              <a:rPr lang="pt-PT" sz="2000" dirty="0" smtClean="0"/>
            </a:br>
            <a:r>
              <a:rPr lang="pt-PT" sz="2000" dirty="0" smtClean="0"/>
              <a:t> </a:t>
            </a:r>
            <a:r>
              <a:rPr lang="en-US" sz="2000" dirty="0" err="1" smtClean="0">
                <a:hlinkClick r:id="rId5"/>
              </a:rPr>
              <a:t>Catherwood</a:t>
            </a:r>
            <a:r>
              <a:rPr lang="en-US" sz="2000" dirty="0" smtClean="0">
                <a:hlinkClick r:id="rId5"/>
              </a:rPr>
              <a:t> Library </a:t>
            </a:r>
            <a:r>
              <a:rPr lang="en-US" sz="2000" dirty="0" err="1" smtClean="0">
                <a:hlinkClick r:id="rId5"/>
              </a:rPr>
              <a:t>Kheel</a:t>
            </a:r>
            <a:r>
              <a:rPr lang="en-US" sz="2000" dirty="0" smtClean="0">
                <a:hlinkClick r:id="rId5"/>
              </a:rPr>
              <a:t> Center - Cornell University (USA)</a:t>
            </a:r>
            <a:r>
              <a:rPr lang="en-US" sz="2000" dirty="0" smtClean="0"/>
              <a:t>  </a:t>
            </a:r>
            <a:r>
              <a:rPr lang="pt-PT" sz="2000" dirty="0" smtClean="0"/>
              <a:t/>
            </a:r>
            <a:br>
              <a:rPr lang="pt-PT" sz="2000" dirty="0" smtClean="0"/>
            </a:br>
            <a:r>
              <a:rPr lang="pt-PT" sz="2000" dirty="0" smtClean="0">
                <a:hlinkClick r:id="rId6"/>
              </a:rPr>
              <a:t>Centre d’</a:t>
            </a:r>
            <a:r>
              <a:rPr lang="pt-PT" sz="2000" dirty="0" err="1" smtClean="0">
                <a:hlinkClick r:id="rId6"/>
              </a:rPr>
              <a:t>Estudis</a:t>
            </a:r>
            <a:r>
              <a:rPr lang="pt-PT" sz="2000" dirty="0" smtClean="0">
                <a:hlinkClick r:id="rId6"/>
              </a:rPr>
              <a:t> sobre </a:t>
            </a:r>
            <a:r>
              <a:rPr lang="pt-PT" sz="2000" dirty="0" err="1" smtClean="0">
                <a:hlinkClick r:id="rId6"/>
              </a:rPr>
              <a:t>les</a:t>
            </a:r>
            <a:r>
              <a:rPr lang="pt-PT" sz="2000" dirty="0" smtClean="0">
                <a:hlinkClick r:id="rId6"/>
              </a:rPr>
              <a:t> </a:t>
            </a:r>
            <a:r>
              <a:rPr lang="pt-PT" sz="2000" dirty="0" err="1" smtClean="0">
                <a:hlinkClick r:id="rId6"/>
              </a:rPr>
              <a:t>Èpoques</a:t>
            </a:r>
            <a:r>
              <a:rPr lang="pt-PT" sz="2000" dirty="0" smtClean="0">
                <a:hlinkClick r:id="rId6"/>
              </a:rPr>
              <a:t> Franquista i </a:t>
            </a:r>
            <a:r>
              <a:rPr lang="pt-PT" sz="2000" dirty="0" err="1" smtClean="0">
                <a:hlinkClick r:id="rId6"/>
              </a:rPr>
              <a:t>Democràtica</a:t>
            </a:r>
            <a:r>
              <a:rPr lang="pt-PT" sz="2000" dirty="0" smtClean="0">
                <a:hlinkClick r:id="rId6"/>
              </a:rPr>
              <a:t> (CEFID, Barcelona, </a:t>
            </a:r>
            <a:r>
              <a:rPr lang="pt-PT" sz="2000" dirty="0" err="1" smtClean="0">
                <a:hlinkClick r:id="rId6"/>
              </a:rPr>
              <a:t>Spain</a:t>
            </a:r>
            <a:r>
              <a:rPr lang="pt-PT" sz="2000" dirty="0" smtClean="0">
                <a:hlinkClick r:id="rId6"/>
              </a:rPr>
              <a:t>)</a:t>
            </a:r>
            <a:r>
              <a:rPr lang="pt-PT" sz="2000" dirty="0" smtClean="0"/>
              <a:t/>
            </a:r>
            <a:br>
              <a:rPr lang="pt-PT" sz="2000" dirty="0" smtClean="0"/>
            </a:br>
            <a:r>
              <a:rPr lang="en-US" sz="2000" dirty="0" err="1" smtClean="0">
                <a:hlinkClick r:id="rId7"/>
              </a:rPr>
              <a:t>Fondation</a:t>
            </a:r>
            <a:r>
              <a:rPr lang="en-US" sz="2000" dirty="0" smtClean="0">
                <a:hlinkClick r:id="rId7"/>
              </a:rPr>
              <a:t> Gabriel </a:t>
            </a:r>
            <a:r>
              <a:rPr lang="en-US" sz="2000" dirty="0" err="1" smtClean="0">
                <a:hlinkClick r:id="rId7"/>
              </a:rPr>
              <a:t>Péri</a:t>
            </a:r>
            <a:r>
              <a:rPr lang="en-US" sz="2000" dirty="0" smtClean="0">
                <a:hlinkClick r:id="rId7"/>
              </a:rPr>
              <a:t> (FGP, </a:t>
            </a:r>
            <a:r>
              <a:rPr lang="en-US" sz="2000" dirty="0" err="1" smtClean="0">
                <a:hlinkClick r:id="rId7"/>
              </a:rPr>
              <a:t>Pantin</a:t>
            </a:r>
            <a:r>
              <a:rPr lang="en-US" sz="2000" dirty="0" smtClean="0">
                <a:hlinkClick r:id="rId7"/>
              </a:rPr>
              <a:t>, France)</a:t>
            </a:r>
            <a:r>
              <a:rPr lang="pt-PT" sz="2000" dirty="0" smtClean="0"/>
              <a:t/>
            </a:r>
            <a:br>
              <a:rPr lang="pt-PT" sz="2000" dirty="0" smtClean="0"/>
            </a:br>
            <a:r>
              <a:rPr lang="pt-PT" sz="2000" dirty="0" smtClean="0"/>
              <a:t>Friedrich </a:t>
            </a:r>
            <a:r>
              <a:rPr lang="pt-PT" sz="2000" dirty="0" err="1" smtClean="0"/>
              <a:t>Ebert</a:t>
            </a:r>
            <a:r>
              <a:rPr lang="pt-PT" sz="2000" dirty="0" smtClean="0"/>
              <a:t> </a:t>
            </a:r>
            <a:r>
              <a:rPr lang="pt-PT" sz="2000" dirty="0" err="1" smtClean="0"/>
              <a:t>Stiftung</a:t>
            </a:r>
            <a:r>
              <a:rPr lang="pt-PT" sz="2000" dirty="0" smtClean="0"/>
              <a:t> (</a:t>
            </a:r>
            <a:r>
              <a:rPr lang="pt-PT" sz="2000" dirty="0" err="1" smtClean="0"/>
              <a:t>Germany</a:t>
            </a:r>
            <a:r>
              <a:rPr lang="pt-PT" sz="2000" dirty="0" smtClean="0"/>
              <a:t>)</a:t>
            </a:r>
            <a:br>
              <a:rPr lang="pt-PT" sz="2000" dirty="0" smtClean="0"/>
            </a:br>
            <a:r>
              <a:rPr lang="pt-PT" sz="2000" dirty="0" smtClean="0">
                <a:hlinkClick r:id="rId8"/>
              </a:rPr>
              <a:t>Grupo de Pesquisa Mundos do Trabalho UFF (Rio de Janeiro, </a:t>
            </a:r>
            <a:r>
              <a:rPr lang="pt-PT" sz="2000" dirty="0" err="1" smtClean="0">
                <a:hlinkClick r:id="rId8"/>
              </a:rPr>
              <a:t>Brazil</a:t>
            </a:r>
            <a:r>
              <a:rPr lang="pt-PT" sz="2000" dirty="0" smtClean="0">
                <a:hlinkClick r:id="rId8"/>
              </a:rPr>
              <a:t>)</a:t>
            </a:r>
            <a:r>
              <a:rPr lang="pt-PT" sz="2000" dirty="0" smtClean="0"/>
              <a:t/>
            </a:r>
            <a:br>
              <a:rPr lang="pt-PT" sz="2000" dirty="0" smtClean="0"/>
            </a:br>
            <a:r>
              <a:rPr lang="pt-PT" sz="2000" dirty="0" smtClean="0">
                <a:hlinkClick r:id="rId9"/>
              </a:rPr>
              <a:t>Instituto de História Contemporânea (IHC, </a:t>
            </a:r>
            <a:r>
              <a:rPr lang="pt-PT" sz="2000" dirty="0" err="1" smtClean="0">
                <a:hlinkClick r:id="rId9"/>
              </a:rPr>
              <a:t>Lisbon</a:t>
            </a:r>
            <a:r>
              <a:rPr lang="pt-PT" sz="2000" dirty="0" smtClean="0">
                <a:hlinkClick r:id="rId9"/>
              </a:rPr>
              <a:t>, Portugal)</a:t>
            </a:r>
            <a:r>
              <a:rPr lang="pt-PT" sz="2000" dirty="0" smtClean="0"/>
              <a:t/>
            </a:r>
            <a:br>
              <a:rPr lang="pt-PT" sz="2000" dirty="0" smtClean="0"/>
            </a:br>
            <a:r>
              <a:rPr lang="en-US" sz="2000" dirty="0" smtClean="0">
                <a:hlinkClick r:id="rId10"/>
              </a:rPr>
              <a:t>International Institute of Social History (IISH, Amsterdam, The Netherlands)</a:t>
            </a:r>
            <a:r>
              <a:rPr lang="pt-PT" sz="2000" dirty="0" smtClean="0"/>
              <a:t/>
            </a:r>
            <a:br>
              <a:rPr lang="pt-PT" sz="2000" dirty="0" smtClean="0"/>
            </a:br>
            <a:r>
              <a:rPr lang="pt-PT" sz="2000" dirty="0" err="1" smtClean="0"/>
              <a:t>InterSol-platform-Åbo</a:t>
            </a:r>
            <a:r>
              <a:rPr lang="pt-PT" sz="2000" dirty="0" smtClean="0"/>
              <a:t> </a:t>
            </a:r>
            <a:r>
              <a:rPr lang="pt-PT" sz="2000" dirty="0" err="1" smtClean="0"/>
              <a:t>Akademi</a:t>
            </a:r>
            <a:r>
              <a:rPr lang="pt-PT" sz="2000" dirty="0" smtClean="0"/>
              <a:t> </a:t>
            </a:r>
            <a:r>
              <a:rPr lang="pt-PT" sz="2000" dirty="0" err="1" smtClean="0"/>
              <a:t>University</a:t>
            </a:r>
            <a:r>
              <a:rPr lang="pt-PT" sz="2000" dirty="0" smtClean="0"/>
              <a:t>  (</a:t>
            </a:r>
            <a:r>
              <a:rPr lang="pt-PT" sz="2000" dirty="0" err="1" smtClean="0"/>
              <a:t>Finland</a:t>
            </a:r>
            <a:r>
              <a:rPr lang="pt-PT" sz="2000" dirty="0" smtClean="0"/>
              <a:t>)</a:t>
            </a:r>
            <a:br>
              <a:rPr lang="pt-PT" sz="2000" dirty="0" smtClean="0"/>
            </a:br>
            <a:r>
              <a:rPr lang="pt-PT" sz="2000" dirty="0" smtClean="0">
                <a:hlinkClick r:id="rId11"/>
              </a:rPr>
              <a:t>Instituto de Sociologia da Universidade do Porto (</a:t>
            </a:r>
            <a:r>
              <a:rPr lang="pt-PT" sz="2000" dirty="0" err="1" smtClean="0">
                <a:hlinkClick r:id="rId11"/>
              </a:rPr>
              <a:t>Oporto</a:t>
            </a:r>
            <a:r>
              <a:rPr lang="pt-PT" sz="2000" dirty="0" smtClean="0">
                <a:hlinkClick r:id="rId11"/>
              </a:rPr>
              <a:t>, Portugal)</a:t>
            </a:r>
            <a:r>
              <a:rPr lang="pt-PT" sz="2000" dirty="0" smtClean="0"/>
              <a:t/>
            </a:r>
            <a:br>
              <a:rPr lang="pt-PT" sz="2000" dirty="0" smtClean="0"/>
            </a:br>
            <a:endParaRPr lang="pt-PT"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4830762"/>
          </a:xfrm>
          <a:ln w="38100">
            <a:solidFill>
              <a:schemeClr val="accent3">
                <a:lumMod val="60000"/>
                <a:lumOff val="40000"/>
              </a:schemeClr>
            </a:solidFill>
          </a:ln>
        </p:spPr>
        <p:txBody>
          <a:bodyPr>
            <a:normAutofit fontScale="90000"/>
          </a:bodyPr>
          <a:lstStyle/>
          <a:p>
            <a:pPr algn="l"/>
            <a:r>
              <a:rPr lang="en-US" sz="2000" dirty="0" smtClean="0"/>
              <a:t/>
            </a:r>
            <a:br>
              <a:rPr lang="en-US" sz="2000" dirty="0" smtClean="0"/>
            </a:br>
            <a:r>
              <a:rPr lang="en-US" sz="2000" dirty="0" smtClean="0"/>
              <a:t/>
            </a:r>
            <a:br>
              <a:rPr lang="en-US" sz="2000" dirty="0" smtClean="0"/>
            </a:br>
            <a:r>
              <a:rPr lang="en-US" sz="2200" dirty="0" smtClean="0">
                <a:hlinkClick r:id="rId2"/>
              </a:rPr>
              <a:t>Institute of Working Class History (IWCH, Chicago, USA)</a:t>
            </a:r>
            <a:r>
              <a:rPr lang="pt-PT" sz="2200" dirty="0" smtClean="0"/>
              <a:t/>
            </a:r>
            <a:br>
              <a:rPr lang="pt-PT" sz="2200" dirty="0" smtClean="0"/>
            </a:br>
            <a:r>
              <a:rPr lang="pt-PT" sz="2200" dirty="0" err="1" smtClean="0">
                <a:hlinkClick r:id="rId3"/>
              </a:rPr>
              <a:t>Kennesaw</a:t>
            </a:r>
            <a:r>
              <a:rPr lang="pt-PT" sz="2200" dirty="0" smtClean="0">
                <a:hlinkClick r:id="rId3"/>
              </a:rPr>
              <a:t> </a:t>
            </a:r>
            <a:r>
              <a:rPr lang="pt-PT" sz="2200" dirty="0" err="1" smtClean="0">
                <a:hlinkClick r:id="rId3"/>
              </a:rPr>
              <a:t>State</a:t>
            </a:r>
            <a:r>
              <a:rPr lang="pt-PT" sz="2200" dirty="0" smtClean="0">
                <a:hlinkClick r:id="rId3"/>
              </a:rPr>
              <a:t> </a:t>
            </a:r>
            <a:r>
              <a:rPr lang="pt-PT" sz="2200" dirty="0" err="1" smtClean="0">
                <a:hlinkClick r:id="rId3"/>
              </a:rPr>
              <a:t>University</a:t>
            </a:r>
            <a:r>
              <a:rPr lang="pt-PT" sz="2200" dirty="0" smtClean="0">
                <a:hlinkClick r:id="rId3"/>
              </a:rPr>
              <a:t> (KSU)</a:t>
            </a:r>
            <a:r>
              <a:rPr lang="pt-PT" sz="2200" dirty="0" smtClean="0"/>
              <a:t/>
            </a:r>
            <a:br>
              <a:rPr lang="pt-PT" sz="2200" dirty="0" smtClean="0"/>
            </a:br>
            <a:r>
              <a:rPr lang="pt-PT" sz="2200" dirty="0" smtClean="0">
                <a:hlinkClick r:id="rId4"/>
              </a:rPr>
              <a:t>Laboratório de Sociologia do Trabalho (LASTRO, Florianópolis/SC, </a:t>
            </a:r>
            <a:r>
              <a:rPr lang="pt-PT" sz="2200" dirty="0" err="1" smtClean="0">
                <a:hlinkClick r:id="rId4"/>
              </a:rPr>
              <a:t>Brazil</a:t>
            </a:r>
            <a:r>
              <a:rPr lang="pt-PT" sz="2200" dirty="0" smtClean="0">
                <a:hlinkClick r:id="rId4"/>
              </a:rPr>
              <a:t>)</a:t>
            </a:r>
            <a:r>
              <a:rPr lang="pt-PT" sz="2200" dirty="0" smtClean="0"/>
              <a:t/>
            </a:r>
            <a:br>
              <a:rPr lang="pt-PT" sz="2200" dirty="0" smtClean="0"/>
            </a:br>
            <a:r>
              <a:rPr lang="en-US" sz="2200" dirty="0" smtClean="0">
                <a:hlinkClick r:id="rId5"/>
              </a:rPr>
              <a:t>Labor Studies Program. Indiana University Kokomo (Kokomo, IN, USA)</a:t>
            </a:r>
            <a:r>
              <a:rPr lang="pt-PT" sz="2200" dirty="0" smtClean="0"/>
              <a:t/>
            </a:r>
            <a:br>
              <a:rPr lang="pt-PT" sz="2200" dirty="0" smtClean="0"/>
            </a:br>
            <a:r>
              <a:rPr lang="en-US" sz="2200" dirty="0" err="1" smtClean="0">
                <a:hlinkClick r:id="rId6"/>
              </a:rPr>
              <a:t>Maison</a:t>
            </a:r>
            <a:r>
              <a:rPr lang="en-US" sz="2200" dirty="0" smtClean="0">
                <a:hlinkClick r:id="rId6"/>
              </a:rPr>
              <a:t> des Sciences de </a:t>
            </a:r>
            <a:r>
              <a:rPr lang="en-US" sz="2200" dirty="0" err="1" smtClean="0">
                <a:hlinkClick r:id="rId6"/>
              </a:rPr>
              <a:t>l’Homme</a:t>
            </a:r>
            <a:r>
              <a:rPr lang="en-US" sz="2200" dirty="0" smtClean="0">
                <a:hlinkClick r:id="rId6"/>
              </a:rPr>
              <a:t> (</a:t>
            </a:r>
            <a:r>
              <a:rPr lang="en-US" sz="2200" dirty="0" err="1" smtClean="0">
                <a:hlinkClick r:id="rId6"/>
              </a:rPr>
              <a:t>Msh</a:t>
            </a:r>
            <a:r>
              <a:rPr lang="en-US" sz="2200" dirty="0" smtClean="0">
                <a:hlinkClick r:id="rId6"/>
              </a:rPr>
              <a:t>, Dijon, France)</a:t>
            </a:r>
            <a:r>
              <a:rPr lang="pt-PT" sz="2200" dirty="0" smtClean="0"/>
              <a:t/>
            </a:r>
            <a:br>
              <a:rPr lang="pt-PT" sz="2200" dirty="0" smtClean="0"/>
            </a:br>
            <a:r>
              <a:rPr lang="en-US" sz="2200" dirty="0" err="1" smtClean="0">
                <a:hlinkClick r:id="rId7"/>
              </a:rPr>
              <a:t>Panteion</a:t>
            </a:r>
            <a:r>
              <a:rPr lang="en-US" sz="2200" dirty="0" smtClean="0">
                <a:hlinkClick r:id="rId7"/>
              </a:rPr>
              <a:t> University of Social and Political Sciences (Athens, Greece)</a:t>
            </a:r>
            <a:r>
              <a:rPr lang="pt-PT" sz="2200" dirty="0" smtClean="0"/>
              <a:t/>
            </a:r>
            <a:br>
              <a:rPr lang="pt-PT" sz="2200" dirty="0" smtClean="0"/>
            </a:br>
            <a:r>
              <a:rPr lang="pt-PT" sz="2200" dirty="0" err="1" smtClean="0">
                <a:hlinkClick r:id="rId8"/>
              </a:rPr>
              <a:t>Red</a:t>
            </a:r>
            <a:r>
              <a:rPr lang="pt-PT" sz="2200" dirty="0" smtClean="0">
                <a:hlinkClick r:id="rId8"/>
              </a:rPr>
              <a:t> de </a:t>
            </a:r>
            <a:r>
              <a:rPr lang="pt-PT" sz="2200" dirty="0" err="1" smtClean="0">
                <a:hlinkClick r:id="rId8"/>
              </a:rPr>
              <a:t>Archivos</a:t>
            </a:r>
            <a:r>
              <a:rPr lang="pt-PT" sz="2200" dirty="0" smtClean="0">
                <a:hlinkClick r:id="rId8"/>
              </a:rPr>
              <a:t> Históricos de CCOO (</a:t>
            </a:r>
            <a:r>
              <a:rPr lang="pt-PT" sz="2200" dirty="0" err="1" smtClean="0">
                <a:hlinkClick r:id="rId8"/>
              </a:rPr>
              <a:t>Spain</a:t>
            </a:r>
            <a:r>
              <a:rPr lang="pt-PT" sz="2200" dirty="0" smtClean="0">
                <a:hlinkClick r:id="rId8"/>
              </a:rPr>
              <a:t>)</a:t>
            </a:r>
            <a:r>
              <a:rPr lang="pt-PT" sz="2200" dirty="0" smtClean="0"/>
              <a:t/>
            </a:r>
            <a:br>
              <a:rPr lang="pt-PT" sz="2200" dirty="0" smtClean="0"/>
            </a:br>
            <a:r>
              <a:rPr lang="en-US" sz="2200" dirty="0" smtClean="0">
                <a:hlinkClick r:id="rId9"/>
              </a:rPr>
              <a:t>Rosa Luxembourg Foundation (Berlin, Germany)</a:t>
            </a:r>
            <a:r>
              <a:rPr lang="pt-PT" sz="2200" dirty="0" smtClean="0"/>
              <a:t/>
            </a:r>
            <a:br>
              <a:rPr lang="pt-PT" sz="2200" dirty="0" smtClean="0"/>
            </a:br>
            <a:r>
              <a:rPr lang="en-US" sz="2200" dirty="0" smtClean="0">
                <a:hlinkClick r:id="rId10"/>
              </a:rPr>
              <a:t>South African Research Chair in Social Change (Johannesburg, South Africa)</a:t>
            </a:r>
            <a:r>
              <a:rPr lang="pt-PT" sz="2200" dirty="0" smtClean="0"/>
              <a:t/>
            </a:r>
            <a:br>
              <a:rPr lang="pt-PT" sz="2200" dirty="0" smtClean="0"/>
            </a:br>
            <a:r>
              <a:rPr lang="pt-PT" sz="2200" dirty="0" smtClean="0">
                <a:hlinkClick r:id="rId11"/>
              </a:rPr>
              <a:t>Universidade Popular do Porto (UPP, </a:t>
            </a:r>
            <a:r>
              <a:rPr lang="pt-PT" sz="2200" dirty="0" err="1" smtClean="0">
                <a:hlinkClick r:id="rId11"/>
              </a:rPr>
              <a:t>Oporto</a:t>
            </a:r>
            <a:r>
              <a:rPr lang="pt-PT" sz="2200" dirty="0" smtClean="0">
                <a:hlinkClick r:id="rId11"/>
              </a:rPr>
              <a:t>, Portugal)</a:t>
            </a:r>
            <a:r>
              <a:rPr lang="pt-PT" sz="2200" dirty="0" smtClean="0"/>
              <a:t/>
            </a:r>
            <a:br>
              <a:rPr lang="pt-PT" sz="2200" dirty="0" smtClean="0"/>
            </a:br>
            <a:r>
              <a:rPr lang="pt-PT" sz="2200" dirty="0" err="1" smtClean="0">
                <a:hlinkClick r:id="rId12"/>
              </a:rPr>
              <a:t>Zapruder</a:t>
            </a:r>
            <a:r>
              <a:rPr lang="pt-PT" sz="2200" dirty="0" smtClean="0">
                <a:hlinkClick r:id="rId12"/>
              </a:rPr>
              <a:t>/</a:t>
            </a:r>
            <a:r>
              <a:rPr lang="pt-PT" sz="2200" dirty="0" err="1" smtClean="0">
                <a:hlinkClick r:id="rId12"/>
              </a:rPr>
              <a:t>Storie</a:t>
            </a:r>
            <a:r>
              <a:rPr lang="pt-PT" sz="2200" dirty="0" smtClean="0">
                <a:hlinkClick r:id="rId12"/>
              </a:rPr>
              <a:t> in Movimento (Bologna, </a:t>
            </a:r>
            <a:r>
              <a:rPr lang="pt-PT" sz="2200" dirty="0" err="1" smtClean="0">
                <a:hlinkClick r:id="rId12"/>
              </a:rPr>
              <a:t>Italy</a:t>
            </a:r>
            <a:r>
              <a:rPr lang="pt-PT" sz="2200" dirty="0" smtClean="0">
                <a:hlinkClick r:id="rId12"/>
              </a:rPr>
              <a:t>)</a:t>
            </a:r>
            <a:r>
              <a:rPr lang="pt-PT" sz="2200" dirty="0" smtClean="0"/>
              <a:t/>
            </a:r>
            <a:br>
              <a:rPr lang="pt-PT" sz="2200" dirty="0" smtClean="0"/>
            </a:br>
            <a:r>
              <a:rPr lang="pt-PT" sz="2200" dirty="0" smtClean="0"/>
              <a:t>PIMSA -</a:t>
            </a:r>
            <a:r>
              <a:rPr lang="es-ES" sz="2200" dirty="0" smtClean="0"/>
              <a:t>Programa de Investigación sobre el Movimiento de la Sociedad </a:t>
            </a:r>
            <a:r>
              <a:rPr lang="es-ES" sz="2200" dirty="0" smtClean="0"/>
              <a:t>Argentina (Argentina)</a:t>
            </a:r>
            <a:br>
              <a:rPr lang="es-ES" sz="2200" dirty="0" smtClean="0"/>
            </a:br>
            <a:r>
              <a:rPr lang="en-US" sz="2200" dirty="0" smtClean="0"/>
              <a:t>Canadian Committee on </a:t>
            </a:r>
            <a:r>
              <a:rPr lang="en-US" sz="2200" dirty="0" err="1" smtClean="0"/>
              <a:t>Labour</a:t>
            </a:r>
            <a:r>
              <a:rPr lang="en-US" sz="2200" dirty="0" smtClean="0"/>
              <a:t> </a:t>
            </a:r>
            <a:r>
              <a:rPr lang="en-US" sz="2200" dirty="0" smtClean="0"/>
              <a:t>History (Canada)</a:t>
            </a:r>
            <a:r>
              <a:rPr lang="pt-PT" dirty="0" smtClean="0"/>
              <a:t/>
            </a:r>
            <a:br>
              <a:rPr lang="pt-PT" dirty="0" smtClean="0"/>
            </a:br>
            <a:endParaRPr lang="pt-PT"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n-US" u="sng" dirty="0" smtClean="0">
                <a:hlinkClick r:id="rId2"/>
              </a:rPr>
              <a:t>http://iassc-mshdijon.in2p3.fr/</a:t>
            </a:r>
            <a:r>
              <a:rPr lang="pt-PT" dirty="0" smtClean="0"/>
              <a:t/>
            </a:r>
            <a:br>
              <a:rPr lang="pt-PT" dirty="0" smtClean="0"/>
            </a:br>
            <a:endParaRPr lang="pt-PT" dirty="0"/>
          </a:p>
        </p:txBody>
      </p:sp>
      <p:pic>
        <p:nvPicPr>
          <p:cNvPr id="7170" name="Picture 2" descr="http://iassc-mshdijon.in2p3.fr/IMG/jpg/trasila_do_amaral_1.jpg"/>
          <p:cNvPicPr>
            <a:picLocks noChangeAspect="1" noChangeArrowheads="1"/>
          </p:cNvPicPr>
          <p:nvPr/>
        </p:nvPicPr>
        <p:blipFill>
          <a:blip r:embed="rId3" cstate="print"/>
          <a:srcRect/>
          <a:stretch>
            <a:fillRect/>
          </a:stretch>
        </p:blipFill>
        <p:spPr bwMode="auto">
          <a:xfrm>
            <a:off x="2209800" y="1828800"/>
            <a:ext cx="4305300" cy="3086101"/>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152400"/>
            <a:ext cx="8229600" cy="1828800"/>
          </a:xfrm>
          <a:solidFill>
            <a:schemeClr val="accent2">
              <a:lumMod val="20000"/>
              <a:lumOff val="80000"/>
            </a:schemeClr>
          </a:solidFill>
          <a:ln>
            <a:solidFill>
              <a:schemeClr val="accent2">
                <a:lumMod val="50000"/>
              </a:schemeClr>
            </a:solidFill>
          </a:ln>
        </p:spPr>
        <p:txBody>
          <a:bodyPr>
            <a:normAutofit fontScale="90000"/>
          </a:bodyPr>
          <a:lstStyle/>
          <a:p>
            <a:r>
              <a:rPr lang="en-US" sz="2700" dirty="0" smtClean="0"/>
              <a:t/>
            </a:r>
            <a:br>
              <a:rPr lang="en-US" sz="2700" dirty="0" smtClean="0"/>
            </a:br>
            <a:r>
              <a:rPr lang="en-US" sz="2700" dirty="0" smtClean="0"/>
              <a:t>The </a:t>
            </a:r>
            <a:r>
              <a:rPr lang="en-US" sz="2700" dirty="0" smtClean="0"/>
              <a:t>first online book </a:t>
            </a:r>
            <a:r>
              <a:rPr lang="en-US" sz="2700" b="1" i="1" dirty="0" smtClean="0">
                <a:solidFill>
                  <a:schemeClr val="accent2">
                    <a:lumMod val="75000"/>
                  </a:schemeClr>
                </a:solidFill>
              </a:rPr>
              <a:t>Strikes and Social Conflicts. Towards a Global </a:t>
            </a:r>
            <a:r>
              <a:rPr lang="en-US" sz="2700" b="1" i="1" dirty="0" err="1" smtClean="0">
                <a:solidFill>
                  <a:schemeClr val="accent2">
                    <a:lumMod val="75000"/>
                  </a:schemeClr>
                </a:solidFill>
              </a:rPr>
              <a:t>Labour</a:t>
            </a:r>
            <a:r>
              <a:rPr lang="en-US" sz="2700" b="1" i="1" dirty="0" smtClean="0">
                <a:solidFill>
                  <a:schemeClr val="accent2">
                    <a:lumMod val="75000"/>
                  </a:schemeClr>
                </a:solidFill>
              </a:rPr>
              <a:t> History</a:t>
            </a:r>
            <a:r>
              <a:rPr lang="en-US" sz="2700" dirty="0" smtClean="0">
                <a:solidFill>
                  <a:schemeClr val="accent2">
                    <a:lumMod val="75000"/>
                  </a:schemeClr>
                </a:solidFill>
              </a:rPr>
              <a:t>  </a:t>
            </a:r>
            <a:r>
              <a:rPr lang="en-US" sz="2700" dirty="0" smtClean="0"/>
              <a:t>(IASSC, 2012) publish by the International Association on Strikes and Social Conflicts is online, with free </a:t>
            </a:r>
            <a:r>
              <a:rPr lang="en-US" sz="2700" dirty="0" err="1" smtClean="0"/>
              <a:t>acess</a:t>
            </a:r>
            <a:r>
              <a:rPr lang="en-US" sz="2700" dirty="0" smtClean="0"/>
              <a:t> in the webpage of the IASSC</a:t>
            </a:r>
            <a:r>
              <a:rPr lang="pt-PT" dirty="0" smtClean="0"/>
              <a:t/>
            </a:r>
            <a:br>
              <a:rPr lang="pt-PT" dirty="0" smtClean="0"/>
            </a:br>
            <a:endParaRPr lang="pt-PT" dirty="0"/>
          </a:p>
        </p:txBody>
      </p:sp>
      <p:pic>
        <p:nvPicPr>
          <p:cNvPr id="2050" name="Picture 2" descr="http://iassc-mshdijon.in2p3.fr/local/cache-vignettes/L200xH283/strikes_and_social_conflicts_online_book-1-26247.png"/>
          <p:cNvPicPr>
            <a:picLocks noChangeAspect="1" noChangeArrowheads="1"/>
          </p:cNvPicPr>
          <p:nvPr/>
        </p:nvPicPr>
        <p:blipFill>
          <a:blip r:embed="rId2" cstate="print"/>
          <a:srcRect/>
          <a:stretch>
            <a:fillRect/>
          </a:stretch>
        </p:blipFill>
        <p:spPr bwMode="auto">
          <a:xfrm>
            <a:off x="2971800" y="1886331"/>
            <a:ext cx="3200400" cy="4528568"/>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5516562"/>
          </a:xfrm>
        </p:spPr>
        <p:style>
          <a:lnRef idx="2">
            <a:schemeClr val="accent1"/>
          </a:lnRef>
          <a:fillRef idx="1">
            <a:schemeClr val="lt1"/>
          </a:fillRef>
          <a:effectRef idx="0">
            <a:schemeClr val="accent1"/>
          </a:effectRef>
          <a:fontRef idx="minor">
            <a:schemeClr val="dk1"/>
          </a:fontRef>
        </p:style>
        <p:txBody>
          <a:bodyPr>
            <a:normAutofit fontScale="90000"/>
          </a:bodyPr>
          <a:lstStyle/>
          <a:p>
            <a:r>
              <a:rPr lang="pt-PT" sz="2000" b="1" dirty="0" smtClean="0"/>
              <a:t/>
            </a:r>
            <a:br>
              <a:rPr lang="pt-PT" sz="2000" b="1" dirty="0" smtClean="0"/>
            </a:br>
            <a:r>
              <a:rPr lang="pt-PT" sz="2000" b="1" dirty="0" smtClean="0"/>
              <a:t/>
            </a:r>
            <a:br>
              <a:rPr lang="pt-PT" sz="2000" b="1" dirty="0" smtClean="0"/>
            </a:br>
            <a:r>
              <a:rPr lang="pt-PT" sz="2000" b="1" dirty="0" smtClean="0"/>
              <a:t/>
            </a:r>
            <a:br>
              <a:rPr lang="pt-PT" sz="2000" b="1" dirty="0" smtClean="0"/>
            </a:br>
            <a:r>
              <a:rPr lang="pt-PT" sz="3600" b="1" dirty="0" smtClean="0">
                <a:solidFill>
                  <a:schemeClr val="accent2">
                    <a:lumMod val="75000"/>
                  </a:schemeClr>
                </a:solidFill>
              </a:rPr>
              <a:t>II </a:t>
            </a:r>
            <a:r>
              <a:rPr lang="pt-PT" sz="3600" b="1" dirty="0" err="1" smtClean="0">
                <a:solidFill>
                  <a:schemeClr val="accent2">
                    <a:lumMod val="75000"/>
                  </a:schemeClr>
                </a:solidFill>
              </a:rPr>
              <a:t>International</a:t>
            </a:r>
            <a:r>
              <a:rPr lang="pt-PT" sz="3600" b="1" dirty="0" smtClean="0">
                <a:solidFill>
                  <a:schemeClr val="accent2">
                    <a:lumMod val="75000"/>
                  </a:schemeClr>
                </a:solidFill>
              </a:rPr>
              <a:t> Conference </a:t>
            </a:r>
            <a:r>
              <a:rPr lang="pt-PT" sz="3600" b="1" dirty="0" err="1" smtClean="0">
                <a:solidFill>
                  <a:schemeClr val="accent2">
                    <a:lumMod val="75000"/>
                  </a:schemeClr>
                </a:solidFill>
              </a:rPr>
              <a:t>Strikes</a:t>
            </a:r>
            <a:r>
              <a:rPr lang="pt-PT" sz="3600" b="1" dirty="0" smtClean="0">
                <a:solidFill>
                  <a:schemeClr val="accent2">
                    <a:lumMod val="75000"/>
                  </a:schemeClr>
                </a:solidFill>
              </a:rPr>
              <a:t> </a:t>
            </a:r>
            <a:r>
              <a:rPr lang="pt-PT" sz="3600" b="1" dirty="0" err="1" smtClean="0">
                <a:solidFill>
                  <a:schemeClr val="accent2">
                    <a:lumMod val="75000"/>
                  </a:schemeClr>
                </a:solidFill>
              </a:rPr>
              <a:t>and</a:t>
            </a:r>
            <a:r>
              <a:rPr lang="pt-PT" sz="3600" b="1" dirty="0" smtClean="0">
                <a:solidFill>
                  <a:schemeClr val="accent2">
                    <a:lumMod val="75000"/>
                  </a:schemeClr>
                </a:solidFill>
              </a:rPr>
              <a:t> Social </a:t>
            </a:r>
            <a:r>
              <a:rPr lang="pt-PT" sz="3600" b="1" dirty="0" err="1" smtClean="0">
                <a:solidFill>
                  <a:schemeClr val="accent2">
                    <a:lumMod val="75000"/>
                  </a:schemeClr>
                </a:solidFill>
              </a:rPr>
              <a:t>Conflicts</a:t>
            </a:r>
            <a:r>
              <a:rPr lang="pt-PT" sz="3600" dirty="0" smtClean="0">
                <a:solidFill>
                  <a:schemeClr val="accent2">
                    <a:lumMod val="75000"/>
                  </a:schemeClr>
                </a:solidFill>
              </a:rPr>
              <a:t/>
            </a:r>
            <a:br>
              <a:rPr lang="pt-PT" sz="3600" dirty="0" smtClean="0">
                <a:solidFill>
                  <a:schemeClr val="accent2">
                    <a:lumMod val="75000"/>
                  </a:schemeClr>
                </a:solidFill>
              </a:rPr>
            </a:br>
            <a:r>
              <a:rPr lang="pt-PT" sz="3600" dirty="0" err="1" smtClean="0">
                <a:solidFill>
                  <a:schemeClr val="accent2">
                    <a:lumMod val="75000"/>
                  </a:schemeClr>
                </a:solidFill>
              </a:rPr>
              <a:t>Combined</a:t>
            </a:r>
            <a:r>
              <a:rPr lang="pt-PT" sz="3600" dirty="0" smtClean="0">
                <a:solidFill>
                  <a:schemeClr val="accent2">
                    <a:lumMod val="75000"/>
                  </a:schemeClr>
                </a:solidFill>
              </a:rPr>
              <a:t> </a:t>
            </a:r>
            <a:r>
              <a:rPr lang="pt-PT" sz="3600" dirty="0" err="1" smtClean="0">
                <a:solidFill>
                  <a:schemeClr val="accent2">
                    <a:lumMod val="75000"/>
                  </a:schemeClr>
                </a:solidFill>
              </a:rPr>
              <a:t>approaches</a:t>
            </a:r>
            <a:r>
              <a:rPr lang="pt-PT" sz="3600" dirty="0" smtClean="0">
                <a:solidFill>
                  <a:schemeClr val="accent2">
                    <a:lumMod val="75000"/>
                  </a:schemeClr>
                </a:solidFill>
              </a:rPr>
              <a:t> to </a:t>
            </a:r>
            <a:r>
              <a:rPr lang="pt-PT" sz="3600" dirty="0" err="1" smtClean="0">
                <a:solidFill>
                  <a:schemeClr val="accent2">
                    <a:lumMod val="75000"/>
                  </a:schemeClr>
                </a:solidFill>
              </a:rPr>
              <a:t>conflicts</a:t>
            </a:r>
            <a:r>
              <a:rPr lang="pt-PT" sz="3600" dirty="0" smtClean="0">
                <a:solidFill>
                  <a:schemeClr val="accent2">
                    <a:lumMod val="75000"/>
                  </a:schemeClr>
                </a:solidFill>
              </a:rPr>
              <a:t/>
            </a:r>
            <a:br>
              <a:rPr lang="pt-PT" sz="3600" dirty="0" smtClean="0">
                <a:solidFill>
                  <a:schemeClr val="accent2">
                    <a:lumMod val="75000"/>
                  </a:schemeClr>
                </a:solidFill>
              </a:rPr>
            </a:br>
            <a:r>
              <a:rPr lang="pt-PT" sz="3600" dirty="0" smtClean="0">
                <a:solidFill>
                  <a:schemeClr val="accent2">
                    <a:lumMod val="75000"/>
                  </a:schemeClr>
                </a:solidFill>
              </a:rPr>
              <a:t>(</a:t>
            </a:r>
            <a:r>
              <a:rPr lang="pt-PT" sz="3600" dirty="0" err="1" smtClean="0">
                <a:solidFill>
                  <a:schemeClr val="accent2">
                    <a:lumMod val="75000"/>
                  </a:schemeClr>
                </a:solidFill>
              </a:rPr>
              <a:t>Eighteenth</a:t>
            </a:r>
            <a:r>
              <a:rPr lang="pt-PT" sz="3600" dirty="0" smtClean="0">
                <a:solidFill>
                  <a:schemeClr val="accent2">
                    <a:lumMod val="75000"/>
                  </a:schemeClr>
                </a:solidFill>
              </a:rPr>
              <a:t> </a:t>
            </a:r>
            <a:r>
              <a:rPr lang="pt-PT" sz="3600" dirty="0" err="1" smtClean="0">
                <a:solidFill>
                  <a:schemeClr val="accent2">
                    <a:lumMod val="75000"/>
                  </a:schemeClr>
                </a:solidFill>
              </a:rPr>
              <a:t>century</a:t>
            </a:r>
            <a:r>
              <a:rPr lang="pt-PT" sz="3600" dirty="0" smtClean="0">
                <a:solidFill>
                  <a:schemeClr val="accent2">
                    <a:lumMod val="75000"/>
                  </a:schemeClr>
                </a:solidFill>
              </a:rPr>
              <a:t> to </a:t>
            </a:r>
            <a:r>
              <a:rPr lang="pt-PT" sz="3600" dirty="0" err="1" smtClean="0">
                <a:solidFill>
                  <a:schemeClr val="accent2">
                    <a:lumMod val="75000"/>
                  </a:schemeClr>
                </a:solidFill>
              </a:rPr>
              <a:t>the</a:t>
            </a:r>
            <a:r>
              <a:rPr lang="pt-PT" sz="3600" dirty="0" smtClean="0">
                <a:solidFill>
                  <a:schemeClr val="accent2">
                    <a:lumMod val="75000"/>
                  </a:schemeClr>
                </a:solidFill>
              </a:rPr>
              <a:t> </a:t>
            </a:r>
            <a:r>
              <a:rPr lang="pt-PT" sz="3600" dirty="0" err="1" smtClean="0">
                <a:solidFill>
                  <a:schemeClr val="accent2">
                    <a:lumMod val="75000"/>
                  </a:schemeClr>
                </a:solidFill>
              </a:rPr>
              <a:t>present</a:t>
            </a:r>
            <a:r>
              <a:rPr lang="pt-PT" sz="3600" dirty="0" smtClean="0">
                <a:solidFill>
                  <a:schemeClr val="accent2">
                    <a:lumMod val="75000"/>
                  </a:schemeClr>
                </a:solidFill>
              </a:rPr>
              <a:t>)</a:t>
            </a:r>
            <a:r>
              <a:rPr lang="pt-PT" sz="2000" dirty="0" smtClean="0"/>
              <a:t/>
            </a:r>
            <a:br>
              <a:rPr lang="pt-PT" sz="2000" dirty="0" smtClean="0"/>
            </a:br>
            <a:r>
              <a:rPr lang="pt-PT" sz="2000" i="1" dirty="0" err="1" smtClean="0"/>
              <a:t>Maison</a:t>
            </a:r>
            <a:r>
              <a:rPr lang="pt-PT" sz="2000" i="1" dirty="0" smtClean="0"/>
              <a:t> </a:t>
            </a:r>
            <a:r>
              <a:rPr lang="pt-PT" sz="2000" i="1" dirty="0" err="1" smtClean="0"/>
              <a:t>des</a:t>
            </a:r>
            <a:r>
              <a:rPr lang="pt-PT" sz="2000" i="1" dirty="0" smtClean="0"/>
              <a:t> </a:t>
            </a:r>
            <a:r>
              <a:rPr lang="pt-PT" sz="2000" i="1" dirty="0" err="1" smtClean="0"/>
              <a:t>Sciences</a:t>
            </a:r>
            <a:r>
              <a:rPr lang="pt-PT" sz="2000" i="1" dirty="0" smtClean="0"/>
              <a:t> de </a:t>
            </a:r>
            <a:r>
              <a:rPr lang="pt-PT" sz="2000" i="1" dirty="0" err="1" smtClean="0"/>
              <a:t>L’Homme</a:t>
            </a:r>
            <a:r>
              <a:rPr lang="pt-PT" sz="2000" dirty="0" smtClean="0"/>
              <a:t/>
            </a:r>
            <a:br>
              <a:rPr lang="pt-PT" sz="2000" dirty="0" smtClean="0"/>
            </a:br>
            <a:r>
              <a:rPr lang="pt-PT" sz="2000" dirty="0" smtClean="0">
                <a:solidFill>
                  <a:schemeClr val="accent6">
                    <a:lumMod val="50000"/>
                  </a:schemeClr>
                </a:solidFill>
              </a:rPr>
              <a:t>Dijon, France</a:t>
            </a:r>
            <a:br>
              <a:rPr lang="pt-PT" sz="2000" dirty="0" smtClean="0">
                <a:solidFill>
                  <a:schemeClr val="accent6">
                    <a:lumMod val="50000"/>
                  </a:schemeClr>
                </a:solidFill>
              </a:rPr>
            </a:br>
            <a:r>
              <a:rPr lang="pt-PT" sz="2000" dirty="0" smtClean="0">
                <a:solidFill>
                  <a:schemeClr val="accent6">
                    <a:lumMod val="50000"/>
                  </a:schemeClr>
                </a:solidFill>
              </a:rPr>
              <a:t>15, 16, 17, 18 </a:t>
            </a:r>
            <a:r>
              <a:rPr lang="pt-PT" sz="2000" dirty="0" err="1" smtClean="0">
                <a:solidFill>
                  <a:schemeClr val="accent6">
                    <a:lumMod val="50000"/>
                  </a:schemeClr>
                </a:solidFill>
              </a:rPr>
              <a:t>May</a:t>
            </a:r>
            <a:r>
              <a:rPr lang="pt-PT" sz="2000" dirty="0" smtClean="0">
                <a:solidFill>
                  <a:schemeClr val="accent6">
                    <a:lumMod val="50000"/>
                  </a:schemeClr>
                </a:solidFill>
              </a:rPr>
              <a:t> </a:t>
            </a:r>
            <a:r>
              <a:rPr lang="pt-PT" sz="2000" dirty="0" smtClean="0">
                <a:solidFill>
                  <a:schemeClr val="accent6">
                    <a:lumMod val="50000"/>
                  </a:schemeClr>
                </a:solidFill>
              </a:rPr>
              <a:t>2013</a:t>
            </a:r>
            <a:r>
              <a:rPr lang="pt-PT" sz="2000" dirty="0" smtClean="0"/>
              <a:t/>
            </a:r>
            <a:br>
              <a:rPr lang="pt-PT" sz="2000" dirty="0" smtClean="0"/>
            </a:br>
            <a:r>
              <a:rPr lang="pt-PT" sz="2000" dirty="0" smtClean="0"/>
              <a:t/>
            </a:r>
            <a:br>
              <a:rPr lang="pt-PT" sz="2000" dirty="0" smtClean="0"/>
            </a:br>
            <a:r>
              <a:rPr lang="pt-PT" sz="2000" b="1" dirty="0" err="1" smtClean="0"/>
              <a:t>Organization</a:t>
            </a:r>
            <a:r>
              <a:rPr lang="pt-PT" sz="2000" b="1" dirty="0" smtClean="0"/>
              <a:t>: </a:t>
            </a:r>
            <a:r>
              <a:rPr lang="pt-PT" sz="2000" dirty="0" smtClean="0"/>
              <a:t/>
            </a:r>
            <a:br>
              <a:rPr lang="pt-PT" sz="2000" dirty="0" smtClean="0"/>
            </a:br>
            <a:r>
              <a:rPr lang="pt-PT" sz="2000" b="1" dirty="0" err="1" smtClean="0"/>
              <a:t>Maison</a:t>
            </a:r>
            <a:r>
              <a:rPr lang="pt-PT" sz="2000" b="1" dirty="0" smtClean="0"/>
              <a:t> </a:t>
            </a:r>
            <a:r>
              <a:rPr lang="pt-PT" sz="2000" b="1" dirty="0" err="1" smtClean="0"/>
              <a:t>des</a:t>
            </a:r>
            <a:r>
              <a:rPr lang="pt-PT" sz="2000" b="1" dirty="0" smtClean="0"/>
              <a:t> </a:t>
            </a:r>
            <a:r>
              <a:rPr lang="pt-PT" sz="2000" b="1" dirty="0" err="1" smtClean="0"/>
              <a:t>Sciences</a:t>
            </a:r>
            <a:r>
              <a:rPr lang="pt-PT" sz="2000" b="1" dirty="0" smtClean="0"/>
              <a:t> de </a:t>
            </a:r>
            <a:r>
              <a:rPr lang="pt-PT" sz="2000" b="1" dirty="0" err="1" smtClean="0"/>
              <a:t>L’Homme</a:t>
            </a:r>
            <a:r>
              <a:rPr lang="pt-PT" sz="2000" b="1" dirty="0" smtClean="0"/>
              <a:t/>
            </a:r>
            <a:br>
              <a:rPr lang="pt-PT" sz="2000" b="1" dirty="0" smtClean="0"/>
            </a:br>
            <a:r>
              <a:rPr lang="pt-PT" sz="2000" b="1" dirty="0" err="1" smtClean="0"/>
              <a:t>International</a:t>
            </a:r>
            <a:r>
              <a:rPr lang="pt-PT" sz="2000" b="1" dirty="0" smtClean="0"/>
              <a:t> </a:t>
            </a:r>
            <a:r>
              <a:rPr lang="pt-PT" sz="2000" b="1" dirty="0" err="1" smtClean="0"/>
              <a:t>Association</a:t>
            </a:r>
            <a:r>
              <a:rPr lang="pt-PT" sz="2000" b="1" dirty="0" smtClean="0"/>
              <a:t> </a:t>
            </a:r>
            <a:r>
              <a:rPr lang="pt-PT" sz="2000" b="1" dirty="0" err="1" smtClean="0"/>
              <a:t>Strikes</a:t>
            </a:r>
            <a:r>
              <a:rPr lang="pt-PT" sz="2000" b="1" dirty="0" smtClean="0"/>
              <a:t> </a:t>
            </a:r>
            <a:r>
              <a:rPr lang="pt-PT" sz="2000" b="1" dirty="0" err="1" smtClean="0"/>
              <a:t>and</a:t>
            </a:r>
            <a:r>
              <a:rPr lang="pt-PT" sz="2000" b="1" dirty="0" smtClean="0"/>
              <a:t> Social </a:t>
            </a:r>
            <a:r>
              <a:rPr lang="pt-PT" sz="2000" b="1" dirty="0" err="1" smtClean="0"/>
              <a:t>Conflicts</a:t>
            </a:r>
            <a:r>
              <a:rPr lang="pt-PT" sz="2000" dirty="0" smtClean="0"/>
              <a:t/>
            </a:r>
            <a:br>
              <a:rPr lang="pt-PT" sz="2000" dirty="0" smtClean="0"/>
            </a:br>
            <a:r>
              <a:rPr lang="pt-PT" sz="1800" dirty="0" smtClean="0">
                <a:hlinkClick r:id="rId2"/>
              </a:rPr>
              <a:t>http://</a:t>
            </a:r>
            <a:r>
              <a:rPr lang="pt-PT" sz="1800" dirty="0" smtClean="0">
                <a:hlinkClick r:id="rId2"/>
              </a:rPr>
              <a:t>iassc-mshdijon.in2p3.fr/spip.php?article16&amp;lang=en</a:t>
            </a:r>
            <a:r>
              <a:rPr lang="pt-PT" sz="1800" dirty="0" smtClean="0"/>
              <a:t/>
            </a:r>
            <a:br>
              <a:rPr lang="pt-PT" sz="1800" dirty="0" smtClean="0"/>
            </a:br>
            <a:r>
              <a:rPr lang="pt-PT" dirty="0" smtClean="0"/>
              <a:t/>
            </a:r>
            <a:br>
              <a:rPr lang="pt-PT" dirty="0" smtClean="0"/>
            </a:br>
            <a:r>
              <a:rPr lang="pt-PT" sz="1300" b="1" dirty="0" err="1" smtClean="0"/>
              <a:t>Convenors</a:t>
            </a:r>
            <a:r>
              <a:rPr lang="pt-PT" sz="1300" b="1" dirty="0" smtClean="0"/>
              <a:t>:</a:t>
            </a:r>
            <a:r>
              <a:rPr lang="pt-PT" sz="1300" dirty="0" smtClean="0"/>
              <a:t> </a:t>
            </a:r>
            <a:r>
              <a:rPr lang="pt-PT" sz="1300" dirty="0" err="1" smtClean="0"/>
              <a:t>Serge</a:t>
            </a:r>
            <a:r>
              <a:rPr lang="pt-PT" sz="1300" dirty="0" smtClean="0"/>
              <a:t> </a:t>
            </a:r>
            <a:r>
              <a:rPr lang="pt-PT" sz="1300" dirty="0" err="1" smtClean="0"/>
              <a:t>Wolikow</a:t>
            </a:r>
            <a:r>
              <a:rPr lang="pt-PT" sz="1300" dirty="0" smtClean="0"/>
              <a:t>, Jean–</a:t>
            </a:r>
            <a:r>
              <a:rPr lang="pt-PT" sz="1300" dirty="0" err="1" smtClean="0"/>
              <a:t>Marc</a:t>
            </a:r>
            <a:r>
              <a:rPr lang="pt-PT" sz="1300" dirty="0" smtClean="0"/>
              <a:t> </a:t>
            </a:r>
            <a:r>
              <a:rPr lang="pt-PT" sz="1300" dirty="0" err="1" smtClean="0"/>
              <a:t>Bourgeon</a:t>
            </a:r>
            <a:r>
              <a:rPr lang="pt-PT" sz="1300" dirty="0" smtClean="0"/>
              <a:t>, Nélia </a:t>
            </a:r>
            <a:r>
              <a:rPr lang="pt-PT" sz="1300" dirty="0" err="1" smtClean="0"/>
              <a:t>Roulot</a:t>
            </a:r>
            <a:r>
              <a:rPr lang="pt-PT" sz="1300" dirty="0" smtClean="0"/>
              <a:t>, Raquel Varela, </a:t>
            </a:r>
            <a:r>
              <a:rPr lang="pt-PT" sz="1300" dirty="0" err="1" smtClean="0"/>
              <a:t>Sjaak</a:t>
            </a:r>
            <a:r>
              <a:rPr lang="pt-PT" sz="1300" dirty="0" smtClean="0"/>
              <a:t> van der </a:t>
            </a:r>
            <a:r>
              <a:rPr lang="pt-PT" sz="1300" dirty="0" err="1" smtClean="0"/>
              <a:t>Velden</a:t>
            </a:r>
            <a:r>
              <a:rPr lang="pt-PT" dirty="0" smtClean="0"/>
              <a:t/>
            </a:r>
            <a:br>
              <a:rPr lang="pt-PT" dirty="0" smtClean="0"/>
            </a:br>
            <a:endParaRPr lang="pt-PT"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pt-PT"/>
          </a:p>
        </p:txBody>
      </p:sp>
      <p:sp>
        <p:nvSpPr>
          <p:cNvPr id="3" name="Rectângulo 2"/>
          <p:cNvSpPr/>
          <p:nvPr/>
        </p:nvSpPr>
        <p:spPr>
          <a:xfrm>
            <a:off x="190500" y="762000"/>
            <a:ext cx="8763000" cy="5355312"/>
          </a:xfrm>
          <a:prstGeom prst="rect">
            <a:avLst/>
          </a:prstGeom>
          <a:solidFill>
            <a:schemeClr val="accent2">
              <a:lumMod val="20000"/>
              <a:lumOff val="80000"/>
            </a:schemeClr>
          </a:solidFill>
          <a:ln>
            <a:solidFill>
              <a:schemeClr val="accent2">
                <a:lumMod val="50000"/>
              </a:schemeClr>
            </a:solidFill>
          </a:ln>
        </p:spPr>
        <p:txBody>
          <a:bodyPr wrap="square">
            <a:spAutoFit/>
          </a:bodyPr>
          <a:lstStyle/>
          <a:p>
            <a:r>
              <a:rPr lang="pt-PT" b="1" dirty="0" err="1" smtClean="0">
                <a:solidFill>
                  <a:schemeClr val="accent6">
                    <a:lumMod val="50000"/>
                  </a:schemeClr>
                </a:solidFill>
              </a:rPr>
              <a:t>Scientific</a:t>
            </a:r>
            <a:r>
              <a:rPr lang="pt-PT" b="1" dirty="0" smtClean="0">
                <a:solidFill>
                  <a:schemeClr val="accent6">
                    <a:lumMod val="50000"/>
                  </a:schemeClr>
                </a:solidFill>
              </a:rPr>
              <a:t> </a:t>
            </a:r>
            <a:r>
              <a:rPr lang="pt-PT" b="1" dirty="0" err="1" smtClean="0">
                <a:solidFill>
                  <a:schemeClr val="accent6">
                    <a:lumMod val="50000"/>
                  </a:schemeClr>
                </a:solidFill>
              </a:rPr>
              <a:t>committee</a:t>
            </a:r>
            <a:r>
              <a:rPr lang="pt-PT" b="1" dirty="0" smtClean="0"/>
              <a:t> </a:t>
            </a:r>
            <a:r>
              <a:rPr lang="pt-PT" b="1" dirty="0" smtClean="0">
                <a:solidFill>
                  <a:schemeClr val="accent2">
                    <a:lumMod val="75000"/>
                  </a:schemeClr>
                </a:solidFill>
              </a:rPr>
              <a:t> II </a:t>
            </a:r>
            <a:r>
              <a:rPr lang="pt-PT" b="1" dirty="0" err="1" smtClean="0">
                <a:solidFill>
                  <a:schemeClr val="accent2">
                    <a:lumMod val="75000"/>
                  </a:schemeClr>
                </a:solidFill>
              </a:rPr>
              <a:t>International</a:t>
            </a:r>
            <a:r>
              <a:rPr lang="pt-PT" b="1" dirty="0" smtClean="0">
                <a:solidFill>
                  <a:schemeClr val="accent2">
                    <a:lumMod val="75000"/>
                  </a:schemeClr>
                </a:solidFill>
              </a:rPr>
              <a:t> Conference </a:t>
            </a:r>
            <a:r>
              <a:rPr lang="pt-PT" b="1" dirty="0" err="1" smtClean="0">
                <a:solidFill>
                  <a:schemeClr val="accent2">
                    <a:lumMod val="75000"/>
                  </a:schemeClr>
                </a:solidFill>
              </a:rPr>
              <a:t>Strikes</a:t>
            </a:r>
            <a:r>
              <a:rPr lang="pt-PT" b="1" dirty="0" smtClean="0">
                <a:solidFill>
                  <a:schemeClr val="accent2">
                    <a:lumMod val="75000"/>
                  </a:schemeClr>
                </a:solidFill>
              </a:rPr>
              <a:t> </a:t>
            </a:r>
            <a:r>
              <a:rPr lang="pt-PT" b="1" dirty="0" err="1" smtClean="0">
                <a:solidFill>
                  <a:schemeClr val="accent2">
                    <a:lumMod val="75000"/>
                  </a:schemeClr>
                </a:solidFill>
              </a:rPr>
              <a:t>and</a:t>
            </a:r>
            <a:r>
              <a:rPr lang="pt-PT" b="1" dirty="0" smtClean="0">
                <a:solidFill>
                  <a:schemeClr val="accent2">
                    <a:lumMod val="75000"/>
                  </a:schemeClr>
                </a:solidFill>
              </a:rPr>
              <a:t> Social </a:t>
            </a:r>
            <a:r>
              <a:rPr lang="pt-PT" b="1" dirty="0" err="1" smtClean="0">
                <a:solidFill>
                  <a:schemeClr val="accent2">
                    <a:lumMod val="75000"/>
                  </a:schemeClr>
                </a:solidFill>
              </a:rPr>
              <a:t>Conflicts</a:t>
            </a:r>
            <a:r>
              <a:rPr lang="pt-PT" b="1" dirty="0" smtClean="0">
                <a:solidFill>
                  <a:schemeClr val="accent2">
                    <a:lumMod val="75000"/>
                  </a:schemeClr>
                </a:solidFill>
              </a:rPr>
              <a:t> </a:t>
            </a:r>
            <a:r>
              <a:rPr lang="pt-PT" dirty="0" smtClean="0"/>
              <a:t/>
            </a:r>
            <a:br>
              <a:rPr lang="pt-PT" dirty="0" smtClean="0"/>
            </a:br>
            <a:r>
              <a:rPr lang="pt-PT" b="1" dirty="0" err="1" smtClean="0"/>
              <a:t>Alvaro</a:t>
            </a:r>
            <a:r>
              <a:rPr lang="pt-PT" b="1" dirty="0" smtClean="0"/>
              <a:t> </a:t>
            </a:r>
            <a:r>
              <a:rPr lang="pt-PT" b="1" dirty="0" err="1" smtClean="0"/>
              <a:t>Bianchi</a:t>
            </a:r>
            <a:r>
              <a:rPr lang="pt-PT" b="1" dirty="0" smtClean="0"/>
              <a:t> </a:t>
            </a:r>
            <a:r>
              <a:rPr lang="pt-PT" dirty="0" smtClean="0"/>
              <a:t>Arquivo </a:t>
            </a:r>
            <a:r>
              <a:rPr lang="pt-PT" dirty="0" err="1" smtClean="0"/>
              <a:t>Edgard</a:t>
            </a:r>
            <a:r>
              <a:rPr lang="pt-PT" dirty="0" smtClean="0"/>
              <a:t> </a:t>
            </a:r>
            <a:r>
              <a:rPr lang="pt-PT" dirty="0" err="1" smtClean="0"/>
              <a:t>Leuenroth</a:t>
            </a:r>
            <a:r>
              <a:rPr lang="pt-PT" dirty="0" smtClean="0"/>
              <a:t>, UNICAMP (Campinas, </a:t>
            </a:r>
            <a:r>
              <a:rPr lang="pt-PT" dirty="0" err="1" smtClean="0"/>
              <a:t>Brazil</a:t>
            </a:r>
            <a:r>
              <a:rPr lang="pt-PT" dirty="0" smtClean="0"/>
              <a:t>)</a:t>
            </a:r>
            <a:br>
              <a:rPr lang="pt-PT" dirty="0" smtClean="0"/>
            </a:br>
            <a:r>
              <a:rPr lang="pt-PT" b="1" dirty="0" smtClean="0"/>
              <a:t>Andreia Galvão </a:t>
            </a:r>
            <a:r>
              <a:rPr lang="pt-PT" dirty="0" smtClean="0"/>
              <a:t>Arquivo </a:t>
            </a:r>
            <a:r>
              <a:rPr lang="pt-PT" dirty="0" err="1" smtClean="0"/>
              <a:t>Edgard</a:t>
            </a:r>
            <a:r>
              <a:rPr lang="pt-PT" dirty="0" smtClean="0"/>
              <a:t> </a:t>
            </a:r>
            <a:r>
              <a:rPr lang="pt-PT" dirty="0" err="1" smtClean="0"/>
              <a:t>Leuenroth</a:t>
            </a:r>
            <a:r>
              <a:rPr lang="pt-PT" dirty="0" smtClean="0"/>
              <a:t>, UNICAMP (Campinas, </a:t>
            </a:r>
            <a:r>
              <a:rPr lang="pt-PT" dirty="0" err="1" smtClean="0"/>
              <a:t>Brazil</a:t>
            </a:r>
            <a:r>
              <a:rPr lang="pt-PT" dirty="0" smtClean="0"/>
              <a:t>)</a:t>
            </a:r>
            <a:br>
              <a:rPr lang="pt-PT" dirty="0" smtClean="0"/>
            </a:br>
            <a:r>
              <a:rPr lang="pt-PT" b="1" dirty="0" smtClean="0"/>
              <a:t>Anita </a:t>
            </a:r>
            <a:r>
              <a:rPr lang="pt-PT" b="1" dirty="0" err="1" smtClean="0"/>
              <a:t>Chan</a:t>
            </a:r>
            <a:r>
              <a:rPr lang="pt-PT" b="1" dirty="0" smtClean="0"/>
              <a:t> </a:t>
            </a:r>
            <a:r>
              <a:rPr lang="pt-PT" dirty="0" err="1" smtClean="0"/>
              <a:t>University</a:t>
            </a:r>
            <a:r>
              <a:rPr lang="pt-PT" dirty="0" smtClean="0"/>
              <a:t> </a:t>
            </a:r>
            <a:r>
              <a:rPr lang="pt-PT" dirty="0" err="1" smtClean="0"/>
              <a:t>of</a:t>
            </a:r>
            <a:r>
              <a:rPr lang="pt-PT" dirty="0" smtClean="0"/>
              <a:t> </a:t>
            </a:r>
            <a:r>
              <a:rPr lang="pt-PT" dirty="0" err="1" smtClean="0"/>
              <a:t>Technology</a:t>
            </a:r>
            <a:r>
              <a:rPr lang="pt-PT" dirty="0" smtClean="0"/>
              <a:t>, Sydney (</a:t>
            </a:r>
            <a:r>
              <a:rPr lang="pt-PT" dirty="0" err="1" smtClean="0"/>
              <a:t>Australia</a:t>
            </a:r>
            <a:r>
              <a:rPr lang="pt-PT" dirty="0" smtClean="0"/>
              <a:t>)</a:t>
            </a:r>
            <a:br>
              <a:rPr lang="pt-PT" dirty="0" smtClean="0"/>
            </a:br>
            <a:r>
              <a:rPr lang="pt-PT" b="1" dirty="0" err="1" smtClean="0"/>
              <a:t>Asef</a:t>
            </a:r>
            <a:r>
              <a:rPr lang="pt-PT" b="1" dirty="0" smtClean="0"/>
              <a:t> </a:t>
            </a:r>
            <a:r>
              <a:rPr lang="pt-PT" b="1" dirty="0" err="1" smtClean="0"/>
              <a:t>Bayat</a:t>
            </a:r>
            <a:r>
              <a:rPr lang="pt-PT" b="1" dirty="0" smtClean="0"/>
              <a:t> </a:t>
            </a:r>
            <a:r>
              <a:rPr lang="pt-PT" dirty="0" err="1" smtClean="0"/>
              <a:t>University</a:t>
            </a:r>
            <a:r>
              <a:rPr lang="pt-PT" dirty="0" smtClean="0"/>
              <a:t> Urbana-</a:t>
            </a:r>
            <a:r>
              <a:rPr lang="pt-PT" dirty="0" err="1" smtClean="0"/>
              <a:t>Champaign</a:t>
            </a:r>
            <a:r>
              <a:rPr lang="pt-PT" dirty="0" smtClean="0"/>
              <a:t> (Illinois, USA)</a:t>
            </a:r>
            <a:br>
              <a:rPr lang="pt-PT" dirty="0" smtClean="0"/>
            </a:br>
            <a:r>
              <a:rPr lang="pt-PT" b="1" dirty="0" smtClean="0"/>
              <a:t>Beverly </a:t>
            </a:r>
            <a:r>
              <a:rPr lang="pt-PT" b="1" dirty="0" err="1" smtClean="0"/>
              <a:t>Silver</a:t>
            </a:r>
            <a:r>
              <a:rPr lang="pt-PT" b="1" dirty="0" smtClean="0"/>
              <a:t> </a:t>
            </a:r>
            <a:r>
              <a:rPr lang="pt-PT" dirty="0" err="1" smtClean="0"/>
              <a:t>Johns</a:t>
            </a:r>
            <a:r>
              <a:rPr lang="pt-PT" dirty="0" smtClean="0"/>
              <a:t> Hopkins </a:t>
            </a:r>
            <a:r>
              <a:rPr lang="pt-PT" dirty="0" err="1" smtClean="0"/>
              <a:t>University</a:t>
            </a:r>
            <a:r>
              <a:rPr lang="pt-PT" dirty="0" smtClean="0"/>
              <a:t> (Baltimore, Maryland, USA)</a:t>
            </a:r>
            <a:br>
              <a:rPr lang="pt-PT" dirty="0" smtClean="0"/>
            </a:br>
            <a:r>
              <a:rPr lang="pt-PT" b="1" dirty="0" err="1" smtClean="0"/>
              <a:t>Geert</a:t>
            </a:r>
            <a:r>
              <a:rPr lang="pt-PT" b="1" dirty="0" smtClean="0"/>
              <a:t> van </a:t>
            </a:r>
            <a:r>
              <a:rPr lang="pt-PT" b="1" dirty="0" err="1" smtClean="0"/>
              <a:t>Goethem</a:t>
            </a:r>
            <a:r>
              <a:rPr lang="pt-PT" b="1" dirty="0" smtClean="0"/>
              <a:t> </a:t>
            </a:r>
            <a:r>
              <a:rPr lang="pt-PT" dirty="0" smtClean="0"/>
              <a:t>AMSAB </a:t>
            </a:r>
            <a:r>
              <a:rPr lang="pt-PT" dirty="0" err="1" smtClean="0"/>
              <a:t>Institute</a:t>
            </a:r>
            <a:r>
              <a:rPr lang="pt-PT" dirty="0" smtClean="0"/>
              <a:t> </a:t>
            </a:r>
            <a:r>
              <a:rPr lang="pt-PT" dirty="0" err="1" smtClean="0"/>
              <a:t>of</a:t>
            </a:r>
            <a:r>
              <a:rPr lang="pt-PT" dirty="0" smtClean="0"/>
              <a:t> Social </a:t>
            </a:r>
            <a:r>
              <a:rPr lang="pt-PT" dirty="0" err="1" smtClean="0"/>
              <a:t>History</a:t>
            </a:r>
            <a:r>
              <a:rPr lang="pt-PT" dirty="0" smtClean="0"/>
              <a:t>, </a:t>
            </a:r>
            <a:r>
              <a:rPr lang="pt-PT" dirty="0" err="1" smtClean="0"/>
              <a:t>Ghent</a:t>
            </a:r>
            <a:r>
              <a:rPr lang="pt-PT" dirty="0" smtClean="0"/>
              <a:t>, </a:t>
            </a:r>
            <a:r>
              <a:rPr lang="pt-PT" dirty="0" err="1" smtClean="0"/>
              <a:t>Belgium</a:t>
            </a:r>
            <a:r>
              <a:rPr lang="pt-PT" dirty="0" smtClean="0"/>
              <a:t/>
            </a:r>
            <a:br>
              <a:rPr lang="pt-PT" dirty="0" smtClean="0"/>
            </a:br>
            <a:r>
              <a:rPr lang="pt-PT" b="1" dirty="0" smtClean="0"/>
              <a:t>John </a:t>
            </a:r>
            <a:r>
              <a:rPr lang="pt-PT" b="1" dirty="0" err="1" smtClean="0"/>
              <a:t>Kelly</a:t>
            </a:r>
            <a:r>
              <a:rPr lang="pt-PT" b="1" dirty="0" smtClean="0"/>
              <a:t> </a:t>
            </a:r>
            <a:r>
              <a:rPr lang="pt-PT" dirty="0" err="1" smtClean="0"/>
              <a:t>Birkbeck</a:t>
            </a:r>
            <a:r>
              <a:rPr lang="pt-PT" dirty="0" smtClean="0"/>
              <a:t> </a:t>
            </a:r>
            <a:r>
              <a:rPr lang="pt-PT" dirty="0" err="1" smtClean="0"/>
              <a:t>College</a:t>
            </a:r>
            <a:r>
              <a:rPr lang="pt-PT" dirty="0" smtClean="0"/>
              <a:t>, </a:t>
            </a:r>
            <a:r>
              <a:rPr lang="pt-PT" dirty="0" err="1" smtClean="0"/>
              <a:t>University</a:t>
            </a:r>
            <a:r>
              <a:rPr lang="pt-PT" dirty="0" smtClean="0"/>
              <a:t> </a:t>
            </a:r>
            <a:r>
              <a:rPr lang="pt-PT" dirty="0" err="1" smtClean="0"/>
              <a:t>of</a:t>
            </a:r>
            <a:r>
              <a:rPr lang="pt-PT" dirty="0" smtClean="0"/>
              <a:t> London (United </a:t>
            </a:r>
            <a:r>
              <a:rPr lang="pt-PT" dirty="0" err="1" smtClean="0"/>
              <a:t>Kingdom</a:t>
            </a:r>
            <a:r>
              <a:rPr lang="pt-PT" dirty="0" smtClean="0"/>
              <a:t>)</a:t>
            </a:r>
            <a:br>
              <a:rPr lang="pt-PT" dirty="0" smtClean="0"/>
            </a:br>
            <a:r>
              <a:rPr lang="pt-PT" b="1" dirty="0" smtClean="0"/>
              <a:t>Luca </a:t>
            </a:r>
            <a:r>
              <a:rPr lang="pt-PT" b="1" dirty="0" err="1" smtClean="0"/>
              <a:t>Baldissara</a:t>
            </a:r>
            <a:r>
              <a:rPr lang="pt-PT" b="1" dirty="0" smtClean="0"/>
              <a:t> </a:t>
            </a:r>
            <a:r>
              <a:rPr lang="pt-PT" dirty="0" err="1" smtClean="0"/>
              <a:t>Università</a:t>
            </a:r>
            <a:r>
              <a:rPr lang="pt-PT" dirty="0" smtClean="0"/>
              <a:t> </a:t>
            </a:r>
            <a:r>
              <a:rPr lang="pt-PT" dirty="0" err="1" smtClean="0"/>
              <a:t>di</a:t>
            </a:r>
            <a:r>
              <a:rPr lang="pt-PT" dirty="0" smtClean="0"/>
              <a:t> Pisa, </a:t>
            </a:r>
            <a:r>
              <a:rPr lang="pt-PT" dirty="0" err="1" smtClean="0"/>
              <a:t>Italia</a:t>
            </a:r>
            <a:r>
              <a:rPr lang="pt-PT" dirty="0" smtClean="0"/>
              <a:t/>
            </a:r>
            <a:br>
              <a:rPr lang="pt-PT" dirty="0" smtClean="0"/>
            </a:br>
            <a:r>
              <a:rPr lang="pt-PT" b="1" dirty="0" smtClean="0"/>
              <a:t>Marcel van der </a:t>
            </a:r>
            <a:r>
              <a:rPr lang="pt-PT" b="1" dirty="0" err="1" smtClean="0"/>
              <a:t>Linden</a:t>
            </a:r>
            <a:r>
              <a:rPr lang="pt-PT" b="1" dirty="0" smtClean="0"/>
              <a:t> </a:t>
            </a:r>
            <a:r>
              <a:rPr lang="pt-PT" dirty="0" err="1" smtClean="0"/>
              <a:t>International</a:t>
            </a:r>
            <a:r>
              <a:rPr lang="pt-PT" dirty="0" smtClean="0"/>
              <a:t> </a:t>
            </a:r>
            <a:r>
              <a:rPr lang="pt-PT" dirty="0" err="1" smtClean="0"/>
              <a:t>Institute</a:t>
            </a:r>
            <a:r>
              <a:rPr lang="pt-PT" dirty="0" smtClean="0"/>
              <a:t> </a:t>
            </a:r>
            <a:r>
              <a:rPr lang="pt-PT" dirty="0" err="1" smtClean="0"/>
              <a:t>of</a:t>
            </a:r>
            <a:r>
              <a:rPr lang="pt-PT" dirty="0" smtClean="0"/>
              <a:t> Social </a:t>
            </a:r>
            <a:r>
              <a:rPr lang="pt-PT" dirty="0" err="1" smtClean="0"/>
              <a:t>History</a:t>
            </a:r>
            <a:r>
              <a:rPr lang="pt-PT" dirty="0" smtClean="0"/>
              <a:t>, </a:t>
            </a:r>
            <a:r>
              <a:rPr lang="pt-PT" dirty="0" err="1" smtClean="0"/>
              <a:t>Amsterdam</a:t>
            </a:r>
            <a:r>
              <a:rPr lang="pt-PT" dirty="0" smtClean="0"/>
              <a:t>, </a:t>
            </a:r>
            <a:r>
              <a:rPr lang="pt-PT" dirty="0" err="1" smtClean="0"/>
              <a:t>The</a:t>
            </a:r>
            <a:r>
              <a:rPr lang="pt-PT" dirty="0" smtClean="0"/>
              <a:t> </a:t>
            </a:r>
            <a:r>
              <a:rPr lang="pt-PT" dirty="0" err="1" smtClean="0"/>
              <a:t>Netherlands</a:t>
            </a:r>
            <a:r>
              <a:rPr lang="pt-PT" dirty="0" smtClean="0"/>
              <a:t/>
            </a:r>
            <a:br>
              <a:rPr lang="pt-PT" dirty="0" smtClean="0"/>
            </a:br>
            <a:r>
              <a:rPr lang="pt-PT" b="1" dirty="0" err="1" smtClean="0"/>
              <a:t>Nicolás</a:t>
            </a:r>
            <a:r>
              <a:rPr lang="pt-PT" b="1" dirty="0" smtClean="0"/>
              <a:t> </a:t>
            </a:r>
            <a:r>
              <a:rPr lang="pt-PT" b="1" dirty="0" err="1" smtClean="0"/>
              <a:t>Iñigo</a:t>
            </a:r>
            <a:r>
              <a:rPr lang="pt-PT" b="1" dirty="0" smtClean="0"/>
              <a:t> </a:t>
            </a:r>
            <a:r>
              <a:rPr lang="pt-PT" b="1" dirty="0" err="1" smtClean="0"/>
              <a:t>Carrera</a:t>
            </a:r>
            <a:r>
              <a:rPr lang="pt-PT" b="1" dirty="0" smtClean="0"/>
              <a:t> </a:t>
            </a:r>
            <a:r>
              <a:rPr lang="pt-PT" dirty="0" smtClean="0"/>
              <a:t>PIMSA (Argentina)</a:t>
            </a:r>
            <a:br>
              <a:rPr lang="pt-PT" dirty="0" smtClean="0"/>
            </a:br>
            <a:r>
              <a:rPr lang="pt-PT" b="1" dirty="0" err="1" smtClean="0"/>
              <a:t>Serge</a:t>
            </a:r>
            <a:r>
              <a:rPr lang="pt-PT" b="1" dirty="0" smtClean="0"/>
              <a:t> </a:t>
            </a:r>
            <a:r>
              <a:rPr lang="pt-PT" b="1" dirty="0" err="1" smtClean="0"/>
              <a:t>Wolikow</a:t>
            </a:r>
            <a:r>
              <a:rPr lang="pt-PT" b="1" dirty="0" smtClean="0"/>
              <a:t> </a:t>
            </a:r>
            <a:r>
              <a:rPr lang="pt-PT" dirty="0" err="1" smtClean="0"/>
              <a:t>Maison</a:t>
            </a:r>
            <a:r>
              <a:rPr lang="pt-PT" dirty="0" smtClean="0"/>
              <a:t> </a:t>
            </a:r>
            <a:r>
              <a:rPr lang="pt-PT" dirty="0" err="1" smtClean="0"/>
              <a:t>des</a:t>
            </a:r>
            <a:r>
              <a:rPr lang="pt-PT" dirty="0" smtClean="0"/>
              <a:t> </a:t>
            </a:r>
            <a:r>
              <a:rPr lang="pt-PT" dirty="0" err="1" smtClean="0"/>
              <a:t>Sciences</a:t>
            </a:r>
            <a:r>
              <a:rPr lang="pt-PT" dirty="0" smtClean="0"/>
              <a:t> de </a:t>
            </a:r>
            <a:r>
              <a:rPr lang="pt-PT" dirty="0" err="1" smtClean="0"/>
              <a:t>l’Homme</a:t>
            </a:r>
            <a:r>
              <a:rPr lang="pt-PT" dirty="0" smtClean="0"/>
              <a:t> de Dijon</a:t>
            </a:r>
            <a:br>
              <a:rPr lang="pt-PT" dirty="0" smtClean="0"/>
            </a:br>
            <a:r>
              <a:rPr lang="pt-PT" b="1" dirty="0" smtClean="0"/>
              <a:t>Raquel Varela </a:t>
            </a:r>
            <a:r>
              <a:rPr lang="pt-PT" dirty="0" smtClean="0"/>
              <a:t>Instituto de História Contemporânea (IHC), Universidade Nova de Lisboa</a:t>
            </a:r>
            <a:br>
              <a:rPr lang="pt-PT" dirty="0" smtClean="0"/>
            </a:br>
            <a:r>
              <a:rPr lang="pt-PT" b="1" dirty="0" err="1" smtClean="0"/>
              <a:t>Sabyasachi</a:t>
            </a:r>
            <a:r>
              <a:rPr lang="pt-PT" b="1" dirty="0" smtClean="0"/>
              <a:t> </a:t>
            </a:r>
            <a:r>
              <a:rPr lang="pt-PT" b="1" dirty="0" err="1" smtClean="0"/>
              <a:t>Battacharya</a:t>
            </a:r>
            <a:r>
              <a:rPr lang="pt-PT" b="1" dirty="0" smtClean="0"/>
              <a:t> </a:t>
            </a:r>
            <a:r>
              <a:rPr lang="pt-PT" dirty="0" err="1" smtClean="0"/>
              <a:t>Former</a:t>
            </a:r>
            <a:r>
              <a:rPr lang="pt-PT" dirty="0" smtClean="0"/>
              <a:t> chairman, </a:t>
            </a:r>
            <a:r>
              <a:rPr lang="pt-PT" dirty="0" err="1" smtClean="0"/>
              <a:t>Indian</a:t>
            </a:r>
            <a:r>
              <a:rPr lang="pt-PT" dirty="0" smtClean="0"/>
              <a:t> </a:t>
            </a:r>
            <a:r>
              <a:rPr lang="pt-PT" dirty="0" err="1" smtClean="0"/>
              <a:t>Council</a:t>
            </a:r>
            <a:r>
              <a:rPr lang="pt-PT" dirty="0" smtClean="0"/>
              <a:t> </a:t>
            </a:r>
            <a:r>
              <a:rPr lang="pt-PT" dirty="0" err="1" smtClean="0"/>
              <a:t>of</a:t>
            </a:r>
            <a:r>
              <a:rPr lang="pt-PT" dirty="0" smtClean="0"/>
              <a:t> </a:t>
            </a:r>
            <a:r>
              <a:rPr lang="pt-PT" dirty="0" err="1" smtClean="0"/>
              <a:t>Historical</a:t>
            </a:r>
            <a:r>
              <a:rPr lang="pt-PT" dirty="0" smtClean="0"/>
              <a:t> Research</a:t>
            </a:r>
            <a:br>
              <a:rPr lang="pt-PT" dirty="0" smtClean="0"/>
            </a:br>
            <a:r>
              <a:rPr lang="pt-PT" b="1" dirty="0" err="1" smtClean="0"/>
              <a:t>Sjaak</a:t>
            </a:r>
            <a:r>
              <a:rPr lang="pt-PT" b="1" dirty="0" smtClean="0"/>
              <a:t> van der </a:t>
            </a:r>
            <a:r>
              <a:rPr lang="pt-PT" b="1" dirty="0" err="1" smtClean="0"/>
              <a:t>Velden</a:t>
            </a:r>
            <a:r>
              <a:rPr lang="pt-PT" b="1" dirty="0" smtClean="0"/>
              <a:t> </a:t>
            </a:r>
            <a:r>
              <a:rPr lang="pt-PT" dirty="0" err="1" smtClean="0"/>
              <a:t>Chercheur</a:t>
            </a:r>
            <a:r>
              <a:rPr lang="pt-PT" dirty="0" smtClean="0"/>
              <a:t> </a:t>
            </a:r>
            <a:r>
              <a:rPr lang="pt-PT" dirty="0" err="1" smtClean="0"/>
              <a:t>indépendant</a:t>
            </a:r>
            <a:r>
              <a:rPr lang="pt-PT" dirty="0" smtClean="0"/>
              <a:t>, Rotterdam, </a:t>
            </a:r>
            <a:r>
              <a:rPr lang="pt-PT" dirty="0" err="1" smtClean="0"/>
              <a:t>The</a:t>
            </a:r>
            <a:r>
              <a:rPr lang="pt-PT" dirty="0" smtClean="0"/>
              <a:t> </a:t>
            </a:r>
            <a:r>
              <a:rPr lang="pt-PT" dirty="0" err="1" smtClean="0"/>
              <a:t>Netherlands</a:t>
            </a:r>
            <a:r>
              <a:rPr lang="pt-PT" dirty="0" smtClean="0"/>
              <a:t/>
            </a:r>
            <a:br>
              <a:rPr lang="pt-PT" dirty="0" smtClean="0"/>
            </a:br>
            <a:r>
              <a:rPr lang="pt-PT" b="1" dirty="0" smtClean="0"/>
              <a:t>Stefan </a:t>
            </a:r>
            <a:r>
              <a:rPr lang="pt-PT" b="1" dirty="0" err="1" smtClean="0"/>
              <a:t>Berger</a:t>
            </a:r>
            <a:r>
              <a:rPr lang="pt-PT" b="1" dirty="0" smtClean="0"/>
              <a:t> </a:t>
            </a:r>
            <a:r>
              <a:rPr lang="pt-PT" dirty="0" err="1" smtClean="0"/>
              <a:t>Director</a:t>
            </a:r>
            <a:r>
              <a:rPr lang="pt-PT" dirty="0" smtClean="0"/>
              <a:t> </a:t>
            </a:r>
            <a:r>
              <a:rPr lang="pt-PT" dirty="0" err="1" smtClean="0"/>
              <a:t>of</a:t>
            </a:r>
            <a:r>
              <a:rPr lang="pt-PT" dirty="0" smtClean="0"/>
              <a:t> </a:t>
            </a:r>
            <a:r>
              <a:rPr lang="pt-PT" dirty="0" err="1" smtClean="0"/>
              <a:t>the</a:t>
            </a:r>
            <a:r>
              <a:rPr lang="pt-PT" dirty="0" smtClean="0"/>
              <a:t> </a:t>
            </a:r>
            <a:r>
              <a:rPr lang="pt-PT" dirty="0" err="1" smtClean="0"/>
              <a:t>Institute</a:t>
            </a:r>
            <a:r>
              <a:rPr lang="pt-PT" dirty="0" smtClean="0"/>
              <a:t> for Social </a:t>
            </a:r>
            <a:r>
              <a:rPr lang="pt-PT" dirty="0" err="1" smtClean="0"/>
              <a:t>Movements</a:t>
            </a:r>
            <a:r>
              <a:rPr lang="pt-PT" dirty="0" smtClean="0"/>
              <a:t>, Bochum, </a:t>
            </a:r>
            <a:r>
              <a:rPr lang="pt-PT" dirty="0" err="1" smtClean="0"/>
              <a:t>Germany</a:t>
            </a:r>
            <a:r>
              <a:rPr lang="pt-PT" dirty="0" smtClean="0"/>
              <a:t/>
            </a:r>
            <a:br>
              <a:rPr lang="pt-PT" dirty="0" smtClean="0"/>
            </a:br>
            <a:r>
              <a:rPr lang="pt-PT" b="1" dirty="0" smtClean="0"/>
              <a:t>Xavier </a:t>
            </a:r>
            <a:r>
              <a:rPr lang="pt-PT" b="1" dirty="0" err="1" smtClean="0"/>
              <a:t>Domènech</a:t>
            </a:r>
            <a:r>
              <a:rPr lang="pt-PT" b="1" dirty="0" smtClean="0"/>
              <a:t> </a:t>
            </a:r>
            <a:r>
              <a:rPr lang="pt-PT" dirty="0" smtClean="0"/>
              <a:t>Centre d’</a:t>
            </a:r>
            <a:r>
              <a:rPr lang="pt-PT" dirty="0" err="1" smtClean="0"/>
              <a:t>Estudis</a:t>
            </a:r>
            <a:r>
              <a:rPr lang="pt-PT" dirty="0" smtClean="0"/>
              <a:t> sobre </a:t>
            </a:r>
            <a:r>
              <a:rPr lang="pt-PT" dirty="0" err="1" smtClean="0"/>
              <a:t>les</a:t>
            </a:r>
            <a:r>
              <a:rPr lang="pt-PT" dirty="0" smtClean="0"/>
              <a:t> </a:t>
            </a:r>
            <a:r>
              <a:rPr lang="pt-PT" dirty="0" err="1" smtClean="0"/>
              <a:t>Èpoques</a:t>
            </a:r>
            <a:r>
              <a:rPr lang="pt-PT" dirty="0" smtClean="0"/>
              <a:t> Franquista i </a:t>
            </a:r>
            <a:r>
              <a:rPr lang="pt-PT" dirty="0" err="1" smtClean="0"/>
              <a:t>Democràtica</a:t>
            </a:r>
            <a:r>
              <a:rPr lang="pt-PT" dirty="0" smtClean="0"/>
              <a:t>, </a:t>
            </a:r>
            <a:r>
              <a:rPr lang="pt-PT" dirty="0" err="1" smtClean="0"/>
              <a:t>Universitat</a:t>
            </a:r>
            <a:r>
              <a:rPr lang="pt-PT" dirty="0" smtClean="0"/>
              <a:t> </a:t>
            </a:r>
            <a:r>
              <a:rPr lang="pt-PT" dirty="0" err="1" smtClean="0"/>
              <a:t>Autònoma</a:t>
            </a:r>
            <a:r>
              <a:rPr lang="pt-PT" dirty="0" smtClean="0"/>
              <a:t> de Barcelona, </a:t>
            </a:r>
            <a:r>
              <a:rPr lang="pt-PT" dirty="0" err="1" smtClean="0"/>
              <a:t>Spain</a:t>
            </a:r>
            <a:r>
              <a:rPr lang="pt-PT" dirty="0" smtClean="0"/>
              <a:t/>
            </a:r>
            <a:br>
              <a:rPr lang="pt-PT" dirty="0" smtClean="0"/>
            </a:br>
            <a:r>
              <a:rPr lang="pt-PT" b="1" dirty="0" smtClean="0"/>
              <a:t>Xavier </a:t>
            </a:r>
            <a:r>
              <a:rPr lang="pt-PT" b="1" dirty="0" err="1" smtClean="0"/>
              <a:t>Vigna</a:t>
            </a:r>
            <a:r>
              <a:rPr lang="pt-PT" b="1" dirty="0" smtClean="0"/>
              <a:t> </a:t>
            </a:r>
            <a:r>
              <a:rPr lang="pt-PT" dirty="0" smtClean="0"/>
              <a:t>Centre Georges </a:t>
            </a:r>
            <a:r>
              <a:rPr lang="pt-PT" dirty="0" err="1" smtClean="0"/>
              <a:t>Chevrier</a:t>
            </a:r>
            <a:r>
              <a:rPr lang="pt-PT" dirty="0" smtClean="0"/>
              <a:t>, Dijon</a:t>
            </a:r>
            <a:endParaRPr lang="pt-PT"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pt-PT" dirty="0"/>
          </a:p>
        </p:txBody>
      </p:sp>
      <p:pic>
        <p:nvPicPr>
          <p:cNvPr id="3" name="Imagem 2" descr="http://iassc-mshdijon.in2p3.fr/IMG/png/workersworldlogo.png">
            <a:hlinkClick r:id="rId2"/>
          </p:cNvPr>
          <p:cNvPicPr/>
          <p:nvPr/>
        </p:nvPicPr>
        <p:blipFill>
          <a:blip r:embed="rId3" cstate="print">
            <a:extLst>
              <a:ext uri="{28A0092B-C50C-407E-A947-70E740481C1C}">
                <a14:useLocalDpi xmlns:lc="http://schemas.openxmlformats.org/drawingml/2006/lockedCanvas" xmlns:pic="http://schemas.openxmlformats.org/drawingml/2006/picture" xmlns:a14="http://schemas.microsoft.com/office/drawing/2010/main" xmlns:wps="http://schemas.microsoft.com/office/word/2010/wordprocessingShape" xmlns:wpi="http://schemas.microsoft.com/office/word/2010/wordprocessingInk" xmlns:wpg="http://schemas.microsoft.com/office/word/2010/wordprocessingGroup" xmlns:w14="http://schemas.microsoft.com/office/word/2010/wordml" xmlns:w="http://schemas.openxmlformats.org/wordprocessingml/2006/main" xmlns:w10="urn:schemas-microsoft-com:office:word" xmlns:wp14="http://schemas.microsoft.com/office/word/2010/wordprocessingDrawing" xmlns:v="urn:schemas-microsoft-com:vml" xmlns:o="urn:schemas-microsoft-com:office:office" xmlns:mc="http://schemas.openxmlformats.org/markup-compatibility/2006" xmlns:wpc="http://schemas.microsoft.com/office/word/2010/wordprocessingCanvas" xmlns="" xmlns:wne="http://schemas.microsoft.com/office/word/2006/wordml" xmlns:wp="http://schemas.openxmlformats.org/drawingml/2006/wordprocessingDrawing" xmlns:m="http://schemas.openxmlformats.org/officeDocument/2006/math" xmlns:ve="http://schemas.openxmlformats.org/markup-compatibility/2006" val="0"/>
              </a:ext>
            </a:extLst>
          </a:blip>
          <a:srcRect/>
          <a:stretch>
            <a:fillRect/>
          </a:stretch>
        </p:blipFill>
        <p:spPr bwMode="auto">
          <a:xfrm>
            <a:off x="3048000" y="228600"/>
            <a:ext cx="1990407" cy="1585278"/>
          </a:xfrm>
          <a:prstGeom prst="rect">
            <a:avLst/>
          </a:prstGeom>
          <a:noFill/>
          <a:ln>
            <a:noFill/>
          </a:ln>
        </p:spPr>
      </p:pic>
      <p:sp>
        <p:nvSpPr>
          <p:cNvPr id="16385" name="Rectangle 1"/>
          <p:cNvSpPr>
            <a:spLocks noChangeArrowheads="1"/>
          </p:cNvSpPr>
          <p:nvPr/>
        </p:nvSpPr>
        <p:spPr bwMode="auto">
          <a:xfrm>
            <a:off x="0" y="2809606"/>
            <a:ext cx="9144000" cy="3170099"/>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2000" b="1" i="1" u="none" strike="noStrike" cap="none" normalizeH="0" baseline="0" dirty="0" smtClean="0">
                <a:ln>
                  <a:noFill/>
                </a:ln>
                <a:solidFill>
                  <a:srgbClr val="C0504D"/>
                </a:solidFill>
                <a:effectLst/>
                <a:latin typeface="Arial" pitchFamily="34" charset="0"/>
                <a:ea typeface="Times New Roman" pitchFamily="18" charset="0"/>
                <a:cs typeface="Arial" pitchFamily="34" charset="0"/>
              </a:rPr>
              <a:t>Workers of the World. International Journal on Strikes and Social Conflict</a:t>
            </a:r>
            <a:r>
              <a:rPr kumimoji="0" lang="en-US" sz="2000" b="1" i="0" u="none" strike="noStrike" cap="none" normalizeH="0" baseline="0" dirty="0" smtClean="0">
                <a:ln>
                  <a:noFill/>
                </a:ln>
                <a:solidFill>
                  <a:srgbClr val="C0504D"/>
                </a:solidFill>
                <a:effectLst/>
                <a:latin typeface="Calibri"/>
                <a:ea typeface="Times New Roman" pitchFamily="18" charset="0"/>
                <a:cs typeface="Arial" pitchFamily="34" charset="0"/>
              </a:rPr>
              <a:t> </a:t>
            </a:r>
            <a:r>
              <a:rPr kumimoji="0" lang="en-US" sz="20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aims to be innovative. This journal aims to stimulate global studies on </a:t>
            </a:r>
            <a:r>
              <a:rPr kumimoji="0" lang="en-US" sz="2000"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labour</a:t>
            </a:r>
            <a:r>
              <a:rPr kumimoji="0" lang="en-US" sz="20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and social conflicts in an interdisciplinary, global, long term historical and non Eurocentric perspective. It intends to move away from traditional forms of methodological nationalism and conjectural studies, adopting an explicitly critical and interdisciplinary perspective. Therefore, it will publish empirical research and theoretical discussions that address strikes and social conflicts in an innovative and rigorous manner. It will also promote dialogue between scholars from different fields and different countries and disseminate analyzes on different socio-cultural realities, to give visibility and centrality to this theme.</a:t>
            </a:r>
            <a:endParaRPr kumimoji="0" lang="en-US" sz="2000" b="0" i="0" u="none" strike="noStrike" cap="none" normalizeH="0" baseline="0" dirty="0" smtClean="0">
              <a:ln>
                <a:noFill/>
              </a:ln>
              <a:solidFill>
                <a:schemeClr val="tx1"/>
              </a:solidFill>
              <a:effectLst/>
              <a:latin typeface="Arial"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ma do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76</TotalTime>
  <Words>225</Words>
  <Application>Microsoft Office PowerPoint</Application>
  <PresentationFormat>Apresentação no Ecrã (4:3)</PresentationFormat>
  <Paragraphs>35</Paragraphs>
  <Slides>11</Slides>
  <Notes>0</Notes>
  <HiddenSlides>0</HiddenSlides>
  <MMClips>0</MMClips>
  <ScaleCrop>false</ScaleCrop>
  <HeadingPairs>
    <vt:vector size="4" baseType="variant">
      <vt:variant>
        <vt:lpstr>Tema</vt:lpstr>
      </vt:variant>
      <vt:variant>
        <vt:i4>1</vt:i4>
      </vt:variant>
      <vt:variant>
        <vt:lpstr>Títulos dos diapositivos</vt:lpstr>
      </vt:variant>
      <vt:variant>
        <vt:i4>11</vt:i4>
      </vt:variant>
    </vt:vector>
  </HeadingPairs>
  <TitlesOfParts>
    <vt:vector size="12" baseType="lpstr">
      <vt:lpstr>Tema do Office</vt:lpstr>
      <vt:lpstr>Diapositivo 1</vt:lpstr>
      <vt:lpstr>Diapositivo 2</vt:lpstr>
      <vt:lpstr> The members of the Association are:  Amsab – Instituut voor Sociale Geschiedenis (Ghent, Belgium) Arbetarrörelsens arkiv och bibliotek (Labour movement archives and library) (Stockholm, Sweden) Arquivo Edgar Leuenroth (Campinas, Brazil)  Catherwood Library Kheel Center - Cornell University (USA)   Centre d’Estudis sobre les Èpoques Franquista i Democràtica (CEFID, Barcelona, Spain) Fondation Gabriel Péri (FGP, Pantin, France) Friedrich Ebert Stiftung (Germany) Grupo de Pesquisa Mundos do Trabalho UFF (Rio de Janeiro, Brazil) Instituto de História Contemporânea (IHC, Lisbon, Portugal) International Institute of Social History (IISH, Amsterdam, The Netherlands) InterSol-platform-Åbo Akademi University  (Finland) Instituto de Sociologia da Universidade do Porto (Oporto, Portugal) </vt:lpstr>
      <vt:lpstr>  Institute of Working Class History (IWCH, Chicago, USA) Kennesaw State University (KSU) Laboratório de Sociologia do Trabalho (LASTRO, Florianópolis/SC, Brazil) Labor Studies Program. Indiana University Kokomo (Kokomo, IN, USA) Maison des Sciences de l’Homme (Msh, Dijon, France) Panteion University of Social and Political Sciences (Athens, Greece) Red de Archivos Históricos de CCOO (Spain) Rosa Luxembourg Foundation (Berlin, Germany) South African Research Chair in Social Change (Johannesburg, South Africa) Universidade Popular do Porto (UPP, Oporto, Portugal) Zapruder/Storie in Movimento (Bologna, Italy) PIMSA -Programa de Investigación sobre el Movimiento de la Sociedad Argentina (Argentina) Canadian Committee on Labour History (Canada) </vt:lpstr>
      <vt:lpstr>http://iassc-mshdijon.in2p3.fr/ </vt:lpstr>
      <vt:lpstr> The first online book Strikes and Social Conflicts. Towards a Global Labour History  (IASSC, 2012) publish by the International Association on Strikes and Social Conflicts is online, with free acess in the webpage of the IASSC </vt:lpstr>
      <vt:lpstr>   II International Conference Strikes and Social Conflicts Combined approaches to conflicts (Eighteenth century to the present) Maison des Sciences de L’Homme Dijon, France 15, 16, 17, 18 May 2013  Organization:  Maison des Sciences de L’Homme International Association Strikes and Social Conflicts http://iassc-mshdijon.in2p3.fr/spip.php?article16&amp;lang=en  Convenors: Serge Wolikow, Jean–Marc Bourgeon, Nélia Roulot, Raquel Varela, Sjaak van der Velden </vt:lpstr>
      <vt:lpstr>Diapositivo 8</vt:lpstr>
      <vt:lpstr>Diapositivo 9</vt:lpstr>
      <vt:lpstr>Diapositivo 10</vt:lpstr>
      <vt:lpstr> "New Perspectives on Global labour history“ Special editor WW3: Christian Devito (IISH)</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Diapositivo 1</dc:title>
  <cp:lastModifiedBy>Raquel Varela</cp:lastModifiedBy>
  <cp:revision>9</cp:revision>
  <dcterms:modified xsi:type="dcterms:W3CDTF">2012-09-13T14:51:10Z</dcterms:modified>
</cp:coreProperties>
</file>